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266" r:id="rId3"/>
    <p:sldId id="306" r:id="rId4"/>
    <p:sldId id="307" r:id="rId5"/>
    <p:sldId id="310" r:id="rId6"/>
    <p:sldId id="291" r:id="rId7"/>
    <p:sldId id="308" r:id="rId8"/>
    <p:sldId id="309" r:id="rId9"/>
    <p:sldId id="311" r:id="rId10"/>
    <p:sldId id="305" r:id="rId11"/>
    <p:sldId id="313" r:id="rId12"/>
    <p:sldId id="330" r:id="rId13"/>
    <p:sldId id="326" r:id="rId14"/>
    <p:sldId id="331" r:id="rId15"/>
    <p:sldId id="315" r:id="rId16"/>
    <p:sldId id="333" r:id="rId17"/>
    <p:sldId id="334" r:id="rId18"/>
    <p:sldId id="335" r:id="rId19"/>
    <p:sldId id="336" r:id="rId20"/>
    <p:sldId id="337" r:id="rId21"/>
    <p:sldId id="327" r:id="rId22"/>
    <p:sldId id="338" r:id="rId23"/>
    <p:sldId id="317" r:id="rId24"/>
    <p:sldId id="321" r:id="rId25"/>
    <p:sldId id="322" r:id="rId26"/>
    <p:sldId id="318" r:id="rId27"/>
    <p:sldId id="323" r:id="rId28"/>
    <p:sldId id="26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5E9D"/>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220"/>
    <p:restoredTop sz="65327" autoAdjust="0"/>
  </p:normalViewPr>
  <p:slideViewPr>
    <p:cSldViewPr snapToGrid="0" snapToObjects="1">
      <p:cViewPr varScale="1">
        <p:scale>
          <a:sx n="26" d="100"/>
          <a:sy n="26" d="100"/>
        </p:scale>
        <p:origin x="1556" y="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DA3B26-C8E7-49A0-99E8-7D3B7EFCA398}" type="doc">
      <dgm:prSet loTypeId="urn:microsoft.com/office/officeart/2005/8/layout/default" loCatId="list" qsTypeId="urn:microsoft.com/office/officeart/2005/8/quickstyle/3d3" qsCatId="3D" csTypeId="urn:microsoft.com/office/officeart/2005/8/colors/colorful1" csCatId="colorful" phldr="1"/>
      <dgm:spPr/>
      <dgm:t>
        <a:bodyPr/>
        <a:lstStyle/>
        <a:p>
          <a:endParaRPr lang="en-CA"/>
        </a:p>
      </dgm:t>
    </dgm:pt>
    <dgm:pt modelId="{8890EE88-3523-4770-9BDC-2E776201990E}">
      <dgm:prSet custT="1"/>
      <dgm:spPr>
        <a:solidFill>
          <a:srgbClr val="0070C0"/>
        </a:solidFill>
      </dgm:spPr>
      <dgm:t>
        <a:bodyPr/>
        <a:lstStyle/>
        <a:p>
          <a:r>
            <a:rPr lang="en-US" sz="2400" b="1" dirty="0">
              <a:latin typeface="Khmer UI" panose="020B0502040204020203" pitchFamily="34" charset="0"/>
              <a:cs typeface="Khmer UI" panose="020B0502040204020203" pitchFamily="34" charset="0"/>
            </a:rPr>
            <a:t>Cheating</a:t>
          </a:r>
        </a:p>
      </dgm:t>
    </dgm:pt>
    <dgm:pt modelId="{CBBF2913-2D05-4843-BEF0-B36096C0EAF4}" type="parTrans" cxnId="{5360D0FB-11C5-47E9-A921-A5DA83C41496}">
      <dgm:prSet/>
      <dgm:spPr/>
      <dgm:t>
        <a:bodyPr/>
        <a:lstStyle/>
        <a:p>
          <a:endParaRPr lang="en-US"/>
        </a:p>
      </dgm:t>
    </dgm:pt>
    <dgm:pt modelId="{D7339FA1-639C-4CFD-8862-35C1BF4AFA96}" type="sibTrans" cxnId="{5360D0FB-11C5-47E9-A921-A5DA83C41496}">
      <dgm:prSet/>
      <dgm:spPr/>
      <dgm:t>
        <a:bodyPr/>
        <a:lstStyle/>
        <a:p>
          <a:endParaRPr lang="en-US"/>
        </a:p>
      </dgm:t>
    </dgm:pt>
    <dgm:pt modelId="{7FE434D5-F4D1-4FBE-9705-CBE99F554EFD}">
      <dgm:prSet custT="1"/>
      <dgm:spPr>
        <a:solidFill>
          <a:srgbClr val="00B050"/>
        </a:solidFill>
      </dgm:spPr>
      <dgm:t>
        <a:bodyPr/>
        <a:lstStyle/>
        <a:p>
          <a:r>
            <a:rPr lang="en-US" sz="2400" b="1" dirty="0">
              <a:latin typeface="Khmer UI" panose="020B0502040204020203" pitchFamily="34" charset="0"/>
              <a:cs typeface="Khmer UI" panose="020B0502040204020203" pitchFamily="34" charset="0"/>
            </a:rPr>
            <a:t>Duplicate submission</a:t>
          </a:r>
        </a:p>
      </dgm:t>
    </dgm:pt>
    <dgm:pt modelId="{39E122E4-1EA0-42F2-8EA9-88828E9173C1}" type="parTrans" cxnId="{47877210-9211-4E9B-914F-55FC79C71E67}">
      <dgm:prSet/>
      <dgm:spPr/>
      <dgm:t>
        <a:bodyPr/>
        <a:lstStyle/>
        <a:p>
          <a:endParaRPr lang="en-US"/>
        </a:p>
      </dgm:t>
    </dgm:pt>
    <dgm:pt modelId="{AABC9181-ABB4-4213-8C1B-B1C05C19A35E}" type="sibTrans" cxnId="{47877210-9211-4E9B-914F-55FC79C71E67}">
      <dgm:prSet/>
      <dgm:spPr/>
      <dgm:t>
        <a:bodyPr/>
        <a:lstStyle/>
        <a:p>
          <a:endParaRPr lang="en-US"/>
        </a:p>
      </dgm:t>
    </dgm:pt>
    <dgm:pt modelId="{1CB8AB62-BAC8-4ED1-963A-27DDAA070324}">
      <dgm:prSet custT="1"/>
      <dgm:spPr>
        <a:solidFill>
          <a:schemeClr val="accent6">
            <a:lumMod val="75000"/>
          </a:schemeClr>
        </a:solidFill>
      </dgm:spPr>
      <dgm:t>
        <a:bodyPr/>
        <a:lstStyle/>
        <a:p>
          <a:r>
            <a:rPr lang="en-US" sz="2400" b="1" dirty="0">
              <a:latin typeface="Khmer UI" panose="020B0502040204020203" pitchFamily="34" charset="0"/>
              <a:cs typeface="Khmer UI" panose="020B0502040204020203" pitchFamily="34" charset="0"/>
            </a:rPr>
            <a:t>Personation</a:t>
          </a:r>
        </a:p>
      </dgm:t>
    </dgm:pt>
    <dgm:pt modelId="{D4D45C58-0D44-4EE8-9EE0-F62CD83F24B8}" type="parTrans" cxnId="{9D53EC92-51DA-4D16-B45C-D327BB63427A}">
      <dgm:prSet/>
      <dgm:spPr/>
      <dgm:t>
        <a:bodyPr/>
        <a:lstStyle/>
        <a:p>
          <a:endParaRPr lang="en-US"/>
        </a:p>
      </dgm:t>
    </dgm:pt>
    <dgm:pt modelId="{A9D819EA-C10A-4CC6-93A8-897B7F535A2E}" type="sibTrans" cxnId="{9D53EC92-51DA-4D16-B45C-D327BB63427A}">
      <dgm:prSet/>
      <dgm:spPr/>
      <dgm:t>
        <a:bodyPr/>
        <a:lstStyle/>
        <a:p>
          <a:endParaRPr lang="en-US"/>
        </a:p>
      </dgm:t>
    </dgm:pt>
    <dgm:pt modelId="{E16A0418-9839-4EC6-B202-45FB4F80F89F}">
      <dgm:prSet custT="1"/>
      <dgm:spPr>
        <a:solidFill>
          <a:schemeClr val="accent5">
            <a:lumMod val="75000"/>
          </a:schemeClr>
        </a:solidFill>
      </dgm:spPr>
      <dgm:t>
        <a:bodyPr/>
        <a:lstStyle/>
        <a:p>
          <a:r>
            <a:rPr lang="en-US" sz="2400" b="1" dirty="0">
              <a:latin typeface="Khmer UI" panose="020B0502040204020203" pitchFamily="34" charset="0"/>
              <a:cs typeface="Khmer UI" panose="020B0502040204020203" pitchFamily="34" charset="0"/>
            </a:rPr>
            <a:t>Academic Fraud</a:t>
          </a:r>
        </a:p>
      </dgm:t>
    </dgm:pt>
    <dgm:pt modelId="{D7CE27E6-6570-49E0-A72F-58E4C1495D58}" type="parTrans" cxnId="{E41E4FB5-2235-4632-BF35-74A0ABA1E9A6}">
      <dgm:prSet/>
      <dgm:spPr/>
      <dgm:t>
        <a:bodyPr/>
        <a:lstStyle/>
        <a:p>
          <a:endParaRPr lang="en-US"/>
        </a:p>
      </dgm:t>
    </dgm:pt>
    <dgm:pt modelId="{A5B87ED2-74C1-4526-8C5E-EE6B94D8C84E}" type="sibTrans" cxnId="{E41E4FB5-2235-4632-BF35-74A0ABA1E9A6}">
      <dgm:prSet/>
      <dgm:spPr/>
      <dgm:t>
        <a:bodyPr/>
        <a:lstStyle/>
        <a:p>
          <a:endParaRPr lang="en-US"/>
        </a:p>
      </dgm:t>
    </dgm:pt>
    <dgm:pt modelId="{4AC005AC-8E7C-4808-9156-CA42210F8AE5}">
      <dgm:prSet custT="1"/>
      <dgm:spPr>
        <a:solidFill>
          <a:schemeClr val="accent2">
            <a:lumMod val="75000"/>
          </a:schemeClr>
        </a:solidFill>
      </dgm:spPr>
      <dgm:t>
        <a:bodyPr/>
        <a:lstStyle/>
        <a:p>
          <a:r>
            <a:rPr lang="en-US" sz="2400" b="1" dirty="0">
              <a:latin typeface="Khmer UI" panose="020B0502040204020203" pitchFamily="34" charset="0"/>
              <a:cs typeface="Khmer UI" panose="020B0502040204020203" pitchFamily="34" charset="0"/>
            </a:rPr>
            <a:t>Plagiarism</a:t>
          </a:r>
        </a:p>
      </dgm:t>
    </dgm:pt>
    <dgm:pt modelId="{749166CB-DC0C-491F-9910-14EB6E780E70}" type="parTrans" cxnId="{3B1E7427-61FA-45F5-812E-21B734A5488D}">
      <dgm:prSet/>
      <dgm:spPr/>
      <dgm:t>
        <a:bodyPr/>
        <a:lstStyle/>
        <a:p>
          <a:endParaRPr lang="en-US"/>
        </a:p>
      </dgm:t>
    </dgm:pt>
    <dgm:pt modelId="{6B691CF2-4B26-413F-927F-E439F8D8F1E2}" type="sibTrans" cxnId="{3B1E7427-61FA-45F5-812E-21B734A5488D}">
      <dgm:prSet/>
      <dgm:spPr/>
      <dgm:t>
        <a:bodyPr/>
        <a:lstStyle/>
        <a:p>
          <a:endParaRPr lang="en-US"/>
        </a:p>
      </dgm:t>
    </dgm:pt>
    <dgm:pt modelId="{3BF08E19-3CA3-45FF-8FF1-A47D96120061}">
      <dgm:prSet custT="1"/>
      <dgm:spPr>
        <a:solidFill>
          <a:srgbClr val="7030A0"/>
        </a:solidFill>
      </dgm:spPr>
      <dgm:t>
        <a:bodyPr/>
        <a:lstStyle/>
        <a:p>
          <a:r>
            <a:rPr lang="en-US" sz="2400" b="1">
              <a:latin typeface="Khmer UI" panose="020B0502040204020203" pitchFamily="34" charset="0"/>
              <a:cs typeface="Khmer UI" panose="020B0502040204020203" pitchFamily="34" charset="0"/>
            </a:rPr>
            <a:t>Inappropriate collaboration</a:t>
          </a:r>
          <a:endParaRPr lang="en-US" sz="2400" b="1" dirty="0">
            <a:latin typeface="Khmer UI" panose="020B0502040204020203" pitchFamily="34" charset="0"/>
            <a:cs typeface="Khmer UI" panose="020B0502040204020203" pitchFamily="34" charset="0"/>
          </a:endParaRPr>
        </a:p>
      </dgm:t>
    </dgm:pt>
    <dgm:pt modelId="{07D7D7FB-8897-4EF9-B2FB-FAE9C9A90A98}" type="parTrans" cxnId="{A6E2622D-098F-4477-9D79-0ED92C497DCA}">
      <dgm:prSet/>
      <dgm:spPr/>
      <dgm:t>
        <a:bodyPr/>
        <a:lstStyle/>
        <a:p>
          <a:endParaRPr lang="en-US"/>
        </a:p>
      </dgm:t>
    </dgm:pt>
    <dgm:pt modelId="{7B19400F-9C89-47B8-B2A0-01538BDEF8FD}" type="sibTrans" cxnId="{A6E2622D-098F-4477-9D79-0ED92C497DCA}">
      <dgm:prSet/>
      <dgm:spPr/>
      <dgm:t>
        <a:bodyPr/>
        <a:lstStyle/>
        <a:p>
          <a:endParaRPr lang="en-US"/>
        </a:p>
      </dgm:t>
    </dgm:pt>
    <dgm:pt modelId="{DC22621E-9F35-4EB5-AB81-443FD1C391F0}" type="pres">
      <dgm:prSet presAssocID="{EDDA3B26-C8E7-49A0-99E8-7D3B7EFCA398}" presName="diagram" presStyleCnt="0">
        <dgm:presLayoutVars>
          <dgm:dir/>
          <dgm:resizeHandles val="exact"/>
        </dgm:presLayoutVars>
      </dgm:prSet>
      <dgm:spPr/>
    </dgm:pt>
    <dgm:pt modelId="{D79376C3-0300-4DCE-A2B8-8148B1C1B3DA}" type="pres">
      <dgm:prSet presAssocID="{4AC005AC-8E7C-4808-9156-CA42210F8AE5}" presName="node" presStyleLbl="node1" presStyleIdx="0" presStyleCnt="6">
        <dgm:presLayoutVars>
          <dgm:bulletEnabled val="1"/>
        </dgm:presLayoutVars>
      </dgm:prSet>
      <dgm:spPr/>
    </dgm:pt>
    <dgm:pt modelId="{2AC7E45E-4610-4D36-833A-05F9C828A9B1}" type="pres">
      <dgm:prSet presAssocID="{6B691CF2-4B26-413F-927F-E439F8D8F1E2}" presName="sibTrans" presStyleCnt="0"/>
      <dgm:spPr/>
    </dgm:pt>
    <dgm:pt modelId="{EAA3FE65-E0C3-4695-A430-3F758B5B1D51}" type="pres">
      <dgm:prSet presAssocID="{8890EE88-3523-4770-9BDC-2E776201990E}" presName="node" presStyleLbl="node1" presStyleIdx="1" presStyleCnt="6">
        <dgm:presLayoutVars>
          <dgm:bulletEnabled val="1"/>
        </dgm:presLayoutVars>
      </dgm:prSet>
      <dgm:spPr/>
    </dgm:pt>
    <dgm:pt modelId="{8F631E63-D6AD-40EA-BD68-2AB1EA7BB7CC}" type="pres">
      <dgm:prSet presAssocID="{D7339FA1-639C-4CFD-8862-35C1BF4AFA96}" presName="sibTrans" presStyleCnt="0"/>
      <dgm:spPr/>
    </dgm:pt>
    <dgm:pt modelId="{E7BDAD8E-DAA7-4BF5-B47F-97E3AC110669}" type="pres">
      <dgm:prSet presAssocID="{3BF08E19-3CA3-45FF-8FF1-A47D96120061}" presName="node" presStyleLbl="node1" presStyleIdx="2" presStyleCnt="6">
        <dgm:presLayoutVars>
          <dgm:bulletEnabled val="1"/>
        </dgm:presLayoutVars>
      </dgm:prSet>
      <dgm:spPr/>
    </dgm:pt>
    <dgm:pt modelId="{2B899DC8-1559-43B9-AD23-078ED0EC7EDD}" type="pres">
      <dgm:prSet presAssocID="{7B19400F-9C89-47B8-B2A0-01538BDEF8FD}" presName="sibTrans" presStyleCnt="0"/>
      <dgm:spPr/>
    </dgm:pt>
    <dgm:pt modelId="{A741DCCE-A859-4089-89B5-0F69C1B9F9E2}" type="pres">
      <dgm:prSet presAssocID="{7FE434D5-F4D1-4FBE-9705-CBE99F554EFD}" presName="node" presStyleLbl="node1" presStyleIdx="3" presStyleCnt="6">
        <dgm:presLayoutVars>
          <dgm:bulletEnabled val="1"/>
        </dgm:presLayoutVars>
      </dgm:prSet>
      <dgm:spPr/>
    </dgm:pt>
    <dgm:pt modelId="{4D8716E0-5799-41AB-A8E6-5AAEB00D1E49}" type="pres">
      <dgm:prSet presAssocID="{AABC9181-ABB4-4213-8C1B-B1C05C19A35E}" presName="sibTrans" presStyleCnt="0"/>
      <dgm:spPr/>
    </dgm:pt>
    <dgm:pt modelId="{55BE5936-B80D-4D83-8770-D06EAD312CD7}" type="pres">
      <dgm:prSet presAssocID="{1CB8AB62-BAC8-4ED1-963A-27DDAA070324}" presName="node" presStyleLbl="node1" presStyleIdx="4" presStyleCnt="6">
        <dgm:presLayoutVars>
          <dgm:bulletEnabled val="1"/>
        </dgm:presLayoutVars>
      </dgm:prSet>
      <dgm:spPr/>
    </dgm:pt>
    <dgm:pt modelId="{88F8E8C2-2A0D-4B5E-B217-8509F16778F1}" type="pres">
      <dgm:prSet presAssocID="{A9D819EA-C10A-4CC6-93A8-897B7F535A2E}" presName="sibTrans" presStyleCnt="0"/>
      <dgm:spPr/>
    </dgm:pt>
    <dgm:pt modelId="{F97D5AC8-AFEE-4CF2-8398-E746DA5FA087}" type="pres">
      <dgm:prSet presAssocID="{E16A0418-9839-4EC6-B202-45FB4F80F89F}" presName="node" presStyleLbl="node1" presStyleIdx="5" presStyleCnt="6">
        <dgm:presLayoutVars>
          <dgm:bulletEnabled val="1"/>
        </dgm:presLayoutVars>
      </dgm:prSet>
      <dgm:spPr/>
    </dgm:pt>
  </dgm:ptLst>
  <dgm:cxnLst>
    <dgm:cxn modelId="{47877210-9211-4E9B-914F-55FC79C71E67}" srcId="{EDDA3B26-C8E7-49A0-99E8-7D3B7EFCA398}" destId="{7FE434D5-F4D1-4FBE-9705-CBE99F554EFD}" srcOrd="3" destOrd="0" parTransId="{39E122E4-1EA0-42F2-8EA9-88828E9173C1}" sibTransId="{AABC9181-ABB4-4213-8C1B-B1C05C19A35E}"/>
    <dgm:cxn modelId="{CBF7521A-1FC2-4760-998E-96324AE410D9}" type="presOf" srcId="{E16A0418-9839-4EC6-B202-45FB4F80F89F}" destId="{F97D5AC8-AFEE-4CF2-8398-E746DA5FA087}" srcOrd="0" destOrd="0" presId="urn:microsoft.com/office/officeart/2005/8/layout/default"/>
    <dgm:cxn modelId="{0FA70D1B-A06E-470D-A34D-43442D9E11CA}" type="presOf" srcId="{4AC005AC-8E7C-4808-9156-CA42210F8AE5}" destId="{D79376C3-0300-4DCE-A2B8-8148B1C1B3DA}" srcOrd="0" destOrd="0" presId="urn:microsoft.com/office/officeart/2005/8/layout/default"/>
    <dgm:cxn modelId="{04ECD420-DB9B-4DAB-A358-0BE67431ECCB}" type="presOf" srcId="{EDDA3B26-C8E7-49A0-99E8-7D3B7EFCA398}" destId="{DC22621E-9F35-4EB5-AB81-443FD1C391F0}" srcOrd="0" destOrd="0" presId="urn:microsoft.com/office/officeart/2005/8/layout/default"/>
    <dgm:cxn modelId="{3B1E7427-61FA-45F5-812E-21B734A5488D}" srcId="{EDDA3B26-C8E7-49A0-99E8-7D3B7EFCA398}" destId="{4AC005AC-8E7C-4808-9156-CA42210F8AE5}" srcOrd="0" destOrd="0" parTransId="{749166CB-DC0C-491F-9910-14EB6E780E70}" sibTransId="{6B691CF2-4B26-413F-927F-E439F8D8F1E2}"/>
    <dgm:cxn modelId="{A6E2622D-098F-4477-9D79-0ED92C497DCA}" srcId="{EDDA3B26-C8E7-49A0-99E8-7D3B7EFCA398}" destId="{3BF08E19-3CA3-45FF-8FF1-A47D96120061}" srcOrd="2" destOrd="0" parTransId="{07D7D7FB-8897-4EF9-B2FB-FAE9C9A90A98}" sibTransId="{7B19400F-9C89-47B8-B2A0-01538BDEF8FD}"/>
    <dgm:cxn modelId="{9D53EC92-51DA-4D16-B45C-D327BB63427A}" srcId="{EDDA3B26-C8E7-49A0-99E8-7D3B7EFCA398}" destId="{1CB8AB62-BAC8-4ED1-963A-27DDAA070324}" srcOrd="4" destOrd="0" parTransId="{D4D45C58-0D44-4EE8-9EE0-F62CD83F24B8}" sibTransId="{A9D819EA-C10A-4CC6-93A8-897B7F535A2E}"/>
    <dgm:cxn modelId="{E41E4FB5-2235-4632-BF35-74A0ABA1E9A6}" srcId="{EDDA3B26-C8E7-49A0-99E8-7D3B7EFCA398}" destId="{E16A0418-9839-4EC6-B202-45FB4F80F89F}" srcOrd="5" destOrd="0" parTransId="{D7CE27E6-6570-49E0-A72F-58E4C1495D58}" sibTransId="{A5B87ED2-74C1-4526-8C5E-EE6B94D8C84E}"/>
    <dgm:cxn modelId="{F240B6B7-967A-4EDD-BA82-E4CF4D5BAC66}" type="presOf" srcId="{1CB8AB62-BAC8-4ED1-963A-27DDAA070324}" destId="{55BE5936-B80D-4D83-8770-D06EAD312CD7}" srcOrd="0" destOrd="0" presId="urn:microsoft.com/office/officeart/2005/8/layout/default"/>
    <dgm:cxn modelId="{0849AFD5-8695-4FC1-BB9B-953F6282B99C}" type="presOf" srcId="{8890EE88-3523-4770-9BDC-2E776201990E}" destId="{EAA3FE65-E0C3-4695-A430-3F758B5B1D51}" srcOrd="0" destOrd="0" presId="urn:microsoft.com/office/officeart/2005/8/layout/default"/>
    <dgm:cxn modelId="{99A3B7EE-C5ED-4C6C-BD47-0A83908B8325}" type="presOf" srcId="{3BF08E19-3CA3-45FF-8FF1-A47D96120061}" destId="{E7BDAD8E-DAA7-4BF5-B47F-97E3AC110669}" srcOrd="0" destOrd="0" presId="urn:microsoft.com/office/officeart/2005/8/layout/default"/>
    <dgm:cxn modelId="{9DBFE0F6-B57A-4D01-84FD-B6C4728F94E0}" type="presOf" srcId="{7FE434D5-F4D1-4FBE-9705-CBE99F554EFD}" destId="{A741DCCE-A859-4089-89B5-0F69C1B9F9E2}" srcOrd="0" destOrd="0" presId="urn:microsoft.com/office/officeart/2005/8/layout/default"/>
    <dgm:cxn modelId="{5360D0FB-11C5-47E9-A921-A5DA83C41496}" srcId="{EDDA3B26-C8E7-49A0-99E8-7D3B7EFCA398}" destId="{8890EE88-3523-4770-9BDC-2E776201990E}" srcOrd="1" destOrd="0" parTransId="{CBBF2913-2D05-4843-BEF0-B36096C0EAF4}" sibTransId="{D7339FA1-639C-4CFD-8862-35C1BF4AFA96}"/>
    <dgm:cxn modelId="{C66A4EE2-111D-4A53-9E9F-D4549D70F759}" type="presParOf" srcId="{DC22621E-9F35-4EB5-AB81-443FD1C391F0}" destId="{D79376C3-0300-4DCE-A2B8-8148B1C1B3DA}" srcOrd="0" destOrd="0" presId="urn:microsoft.com/office/officeart/2005/8/layout/default"/>
    <dgm:cxn modelId="{F451E836-EE58-4F70-BCE7-B26A1ADA61DC}" type="presParOf" srcId="{DC22621E-9F35-4EB5-AB81-443FD1C391F0}" destId="{2AC7E45E-4610-4D36-833A-05F9C828A9B1}" srcOrd="1" destOrd="0" presId="urn:microsoft.com/office/officeart/2005/8/layout/default"/>
    <dgm:cxn modelId="{55091988-34A0-4366-A8B4-3AB425A5AF83}" type="presParOf" srcId="{DC22621E-9F35-4EB5-AB81-443FD1C391F0}" destId="{EAA3FE65-E0C3-4695-A430-3F758B5B1D51}" srcOrd="2" destOrd="0" presId="urn:microsoft.com/office/officeart/2005/8/layout/default"/>
    <dgm:cxn modelId="{03C135D9-9BFF-4671-A951-5DADFE8CD11A}" type="presParOf" srcId="{DC22621E-9F35-4EB5-AB81-443FD1C391F0}" destId="{8F631E63-D6AD-40EA-BD68-2AB1EA7BB7CC}" srcOrd="3" destOrd="0" presId="urn:microsoft.com/office/officeart/2005/8/layout/default"/>
    <dgm:cxn modelId="{FE6E3A1C-10BE-4129-9012-D56FEC64D001}" type="presParOf" srcId="{DC22621E-9F35-4EB5-AB81-443FD1C391F0}" destId="{E7BDAD8E-DAA7-4BF5-B47F-97E3AC110669}" srcOrd="4" destOrd="0" presId="urn:microsoft.com/office/officeart/2005/8/layout/default"/>
    <dgm:cxn modelId="{C0030208-0C38-47D1-88B8-16FC78F184CA}" type="presParOf" srcId="{DC22621E-9F35-4EB5-AB81-443FD1C391F0}" destId="{2B899DC8-1559-43B9-AD23-078ED0EC7EDD}" srcOrd="5" destOrd="0" presId="urn:microsoft.com/office/officeart/2005/8/layout/default"/>
    <dgm:cxn modelId="{8D818010-1E4A-47CB-99A0-1E6A66AD8A61}" type="presParOf" srcId="{DC22621E-9F35-4EB5-AB81-443FD1C391F0}" destId="{A741DCCE-A859-4089-89B5-0F69C1B9F9E2}" srcOrd="6" destOrd="0" presId="urn:microsoft.com/office/officeart/2005/8/layout/default"/>
    <dgm:cxn modelId="{F49D876B-D8FB-42A0-9B70-1272B0B943FF}" type="presParOf" srcId="{DC22621E-9F35-4EB5-AB81-443FD1C391F0}" destId="{4D8716E0-5799-41AB-A8E6-5AAEB00D1E49}" srcOrd="7" destOrd="0" presId="urn:microsoft.com/office/officeart/2005/8/layout/default"/>
    <dgm:cxn modelId="{20E7C328-A0B7-4EFD-8C20-B71E2D868514}" type="presParOf" srcId="{DC22621E-9F35-4EB5-AB81-443FD1C391F0}" destId="{55BE5936-B80D-4D83-8770-D06EAD312CD7}" srcOrd="8" destOrd="0" presId="urn:microsoft.com/office/officeart/2005/8/layout/default"/>
    <dgm:cxn modelId="{137F63D8-D6A7-4077-93D9-6F1170E1FE45}" type="presParOf" srcId="{DC22621E-9F35-4EB5-AB81-443FD1C391F0}" destId="{88F8E8C2-2A0D-4B5E-B217-8509F16778F1}" srcOrd="9" destOrd="0" presId="urn:microsoft.com/office/officeart/2005/8/layout/default"/>
    <dgm:cxn modelId="{6B522033-F1F2-4953-AF9C-FFBAD6D3FEC1}" type="presParOf" srcId="{DC22621E-9F35-4EB5-AB81-443FD1C391F0}" destId="{F97D5AC8-AFEE-4CF2-8398-E746DA5FA087}" srcOrd="1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9376C3-0300-4DCE-A2B8-8148B1C1B3DA}">
      <dsp:nvSpPr>
        <dsp:cNvPr id="0" name=""/>
        <dsp:cNvSpPr/>
      </dsp:nvSpPr>
      <dsp:spPr>
        <a:xfrm>
          <a:off x="0" y="814890"/>
          <a:ext cx="2580679" cy="1548407"/>
        </a:xfrm>
        <a:prstGeom prst="rect">
          <a:avLst/>
        </a:prstGeom>
        <a:solidFill>
          <a:schemeClr val="accent2">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Khmer UI" panose="020B0502040204020203" pitchFamily="34" charset="0"/>
              <a:cs typeface="Khmer UI" panose="020B0502040204020203" pitchFamily="34" charset="0"/>
            </a:rPr>
            <a:t>Plagiarism</a:t>
          </a:r>
        </a:p>
      </dsp:txBody>
      <dsp:txXfrm>
        <a:off x="0" y="814890"/>
        <a:ext cx="2580679" cy="1548407"/>
      </dsp:txXfrm>
    </dsp:sp>
    <dsp:sp modelId="{EAA3FE65-E0C3-4695-A430-3F758B5B1D51}">
      <dsp:nvSpPr>
        <dsp:cNvPr id="0" name=""/>
        <dsp:cNvSpPr/>
      </dsp:nvSpPr>
      <dsp:spPr>
        <a:xfrm>
          <a:off x="2838747" y="814890"/>
          <a:ext cx="2580679" cy="1548407"/>
        </a:xfrm>
        <a:prstGeom prst="rect">
          <a:avLst/>
        </a:prstGeom>
        <a:solidFill>
          <a:srgbClr val="0070C0"/>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Khmer UI" panose="020B0502040204020203" pitchFamily="34" charset="0"/>
              <a:cs typeface="Khmer UI" panose="020B0502040204020203" pitchFamily="34" charset="0"/>
            </a:rPr>
            <a:t>Cheating</a:t>
          </a:r>
        </a:p>
      </dsp:txBody>
      <dsp:txXfrm>
        <a:off x="2838747" y="814890"/>
        <a:ext cx="2580679" cy="1548407"/>
      </dsp:txXfrm>
    </dsp:sp>
    <dsp:sp modelId="{E7BDAD8E-DAA7-4BF5-B47F-97E3AC110669}">
      <dsp:nvSpPr>
        <dsp:cNvPr id="0" name=""/>
        <dsp:cNvSpPr/>
      </dsp:nvSpPr>
      <dsp:spPr>
        <a:xfrm>
          <a:off x="5677495" y="814890"/>
          <a:ext cx="2580679" cy="1548407"/>
        </a:xfrm>
        <a:prstGeom prst="rect">
          <a:avLst/>
        </a:prstGeom>
        <a:solidFill>
          <a:srgbClr val="7030A0"/>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a:latin typeface="Khmer UI" panose="020B0502040204020203" pitchFamily="34" charset="0"/>
              <a:cs typeface="Khmer UI" panose="020B0502040204020203" pitchFamily="34" charset="0"/>
            </a:rPr>
            <a:t>Inappropriate collaboration</a:t>
          </a:r>
          <a:endParaRPr lang="en-US" sz="2400" b="1" kern="1200" dirty="0">
            <a:latin typeface="Khmer UI" panose="020B0502040204020203" pitchFamily="34" charset="0"/>
            <a:cs typeface="Khmer UI" panose="020B0502040204020203" pitchFamily="34" charset="0"/>
          </a:endParaRPr>
        </a:p>
      </dsp:txBody>
      <dsp:txXfrm>
        <a:off x="5677495" y="814890"/>
        <a:ext cx="2580679" cy="1548407"/>
      </dsp:txXfrm>
    </dsp:sp>
    <dsp:sp modelId="{A741DCCE-A859-4089-89B5-0F69C1B9F9E2}">
      <dsp:nvSpPr>
        <dsp:cNvPr id="0" name=""/>
        <dsp:cNvSpPr/>
      </dsp:nvSpPr>
      <dsp:spPr>
        <a:xfrm>
          <a:off x="0" y="2621365"/>
          <a:ext cx="2580679" cy="1548407"/>
        </a:xfrm>
        <a:prstGeom prst="rect">
          <a:avLst/>
        </a:prstGeom>
        <a:solidFill>
          <a:srgbClr val="00B050"/>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Khmer UI" panose="020B0502040204020203" pitchFamily="34" charset="0"/>
              <a:cs typeface="Khmer UI" panose="020B0502040204020203" pitchFamily="34" charset="0"/>
            </a:rPr>
            <a:t>Duplicate submission</a:t>
          </a:r>
        </a:p>
      </dsp:txBody>
      <dsp:txXfrm>
        <a:off x="0" y="2621365"/>
        <a:ext cx="2580679" cy="1548407"/>
      </dsp:txXfrm>
    </dsp:sp>
    <dsp:sp modelId="{55BE5936-B80D-4D83-8770-D06EAD312CD7}">
      <dsp:nvSpPr>
        <dsp:cNvPr id="0" name=""/>
        <dsp:cNvSpPr/>
      </dsp:nvSpPr>
      <dsp:spPr>
        <a:xfrm>
          <a:off x="2838747" y="2621365"/>
          <a:ext cx="2580679" cy="1548407"/>
        </a:xfrm>
        <a:prstGeom prst="rect">
          <a:avLst/>
        </a:prstGeom>
        <a:solidFill>
          <a:schemeClr val="accent6">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Khmer UI" panose="020B0502040204020203" pitchFamily="34" charset="0"/>
              <a:cs typeface="Khmer UI" panose="020B0502040204020203" pitchFamily="34" charset="0"/>
            </a:rPr>
            <a:t>Personation</a:t>
          </a:r>
        </a:p>
      </dsp:txBody>
      <dsp:txXfrm>
        <a:off x="2838747" y="2621365"/>
        <a:ext cx="2580679" cy="1548407"/>
      </dsp:txXfrm>
    </dsp:sp>
    <dsp:sp modelId="{F97D5AC8-AFEE-4CF2-8398-E746DA5FA087}">
      <dsp:nvSpPr>
        <dsp:cNvPr id="0" name=""/>
        <dsp:cNvSpPr/>
      </dsp:nvSpPr>
      <dsp:spPr>
        <a:xfrm>
          <a:off x="5677495" y="2621365"/>
          <a:ext cx="2580679" cy="1548407"/>
        </a:xfrm>
        <a:prstGeom prst="rect">
          <a:avLst/>
        </a:prstGeom>
        <a:solidFill>
          <a:schemeClr val="accent5">
            <a:lumMod val="7500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b="1" kern="1200" dirty="0">
              <a:latin typeface="Khmer UI" panose="020B0502040204020203" pitchFamily="34" charset="0"/>
              <a:cs typeface="Khmer UI" panose="020B0502040204020203" pitchFamily="34" charset="0"/>
            </a:rPr>
            <a:t>Academic Fraud</a:t>
          </a:r>
        </a:p>
      </dsp:txBody>
      <dsp:txXfrm>
        <a:off x="5677495" y="2621365"/>
        <a:ext cx="2580679" cy="1548407"/>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A41EC4-EE39-B445-9937-09FA7B7DC007}" type="datetimeFigureOut">
              <a:rPr lang="en-US" smtClean="0"/>
              <a:t>5/7/2021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5F264B-2173-354C-8129-873455AF9719}" type="slidenum">
              <a:rPr lang="en-US" smtClean="0"/>
              <a:t>‹#›</a:t>
            </a:fld>
            <a:endParaRPr lang="en-US"/>
          </a:p>
        </p:txBody>
      </p:sp>
    </p:spTree>
    <p:extLst>
      <p:ext uri="{BB962C8B-B14F-4D97-AF65-F5344CB8AC3E}">
        <p14:creationId xmlns:p14="http://schemas.microsoft.com/office/powerpoint/2010/main" val="2739703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creativecommons.org/licenses/by-sa/4.0/"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Licensed by the Centre</a:t>
            </a:r>
            <a:r>
              <a:rPr lang="en-US" sz="1200" baseline="0" dirty="0"/>
              <a:t> for the Advancement of Teaching and Learning at the University of Manitoba</a:t>
            </a:r>
          </a:p>
          <a:p>
            <a:r>
              <a:rPr lang="en-US" sz="1200" dirty="0"/>
              <a:t>under Creative Commons: Attribution-</a:t>
            </a:r>
            <a:r>
              <a:rPr lang="en-US" sz="1200" dirty="0" err="1"/>
              <a:t>NonCommercialShareAlike</a:t>
            </a:r>
            <a:r>
              <a:rPr lang="en-US" sz="1200" dirty="0"/>
              <a:t> 4.0 International (CC BY-NC-SA 4.0) </a:t>
            </a:r>
          </a:p>
          <a:p>
            <a:endParaRPr lang="en-US" sz="1200" dirty="0"/>
          </a:p>
          <a:p>
            <a:r>
              <a:rPr lang="en-US" sz="1200" b="1" i="0" kern="1200" dirty="0">
                <a:solidFill>
                  <a:schemeClr val="tx1"/>
                </a:solidFill>
                <a:effectLst/>
                <a:latin typeface="+mn-lt"/>
                <a:ea typeface="+mn-ea"/>
                <a:cs typeface="+mn-cs"/>
              </a:rPr>
              <a:t>You are free to:</a:t>
            </a:r>
          </a:p>
          <a:p>
            <a:r>
              <a:rPr lang="en-US" sz="1200" b="1" i="0" kern="1200" dirty="0">
                <a:solidFill>
                  <a:schemeClr val="tx1"/>
                </a:solidFill>
                <a:effectLst/>
                <a:latin typeface="+mn-lt"/>
                <a:ea typeface="+mn-ea"/>
                <a:cs typeface="+mn-cs"/>
              </a:rPr>
              <a:t>Share</a:t>
            </a:r>
            <a:r>
              <a:rPr lang="en-US" sz="1200" b="0" i="0" kern="1200" dirty="0">
                <a:solidFill>
                  <a:schemeClr val="tx1"/>
                </a:solidFill>
                <a:effectLst/>
                <a:latin typeface="+mn-lt"/>
                <a:ea typeface="+mn-ea"/>
                <a:cs typeface="+mn-cs"/>
              </a:rPr>
              <a:t> — copy and redistribute the material in any medium or format</a:t>
            </a:r>
          </a:p>
          <a:p>
            <a:r>
              <a:rPr lang="en-US" sz="1200" b="1" i="0" kern="1200" dirty="0">
                <a:solidFill>
                  <a:schemeClr val="tx1"/>
                </a:solidFill>
                <a:effectLst/>
                <a:latin typeface="+mn-lt"/>
                <a:ea typeface="+mn-ea"/>
                <a:cs typeface="+mn-cs"/>
              </a:rPr>
              <a:t>Adapt</a:t>
            </a:r>
            <a:r>
              <a:rPr lang="en-US" sz="1200" b="0" i="0" kern="1200" dirty="0">
                <a:solidFill>
                  <a:schemeClr val="tx1"/>
                </a:solidFill>
                <a:effectLst/>
                <a:latin typeface="+mn-lt"/>
                <a:ea typeface="+mn-ea"/>
                <a:cs typeface="+mn-cs"/>
              </a:rPr>
              <a:t> — remix, transform, and build upon the material</a:t>
            </a:r>
          </a:p>
          <a:p>
            <a:r>
              <a:rPr lang="en-US" sz="1200" b="0" i="0" kern="1200" dirty="0">
                <a:solidFill>
                  <a:schemeClr val="tx1"/>
                </a:solidFill>
                <a:effectLst/>
                <a:latin typeface="+mn-lt"/>
                <a:ea typeface="+mn-ea"/>
                <a:cs typeface="+mn-cs"/>
              </a:rPr>
              <a:t>for any purpose, even commercially.</a:t>
            </a:r>
          </a:p>
          <a:p>
            <a:r>
              <a:rPr lang="en-US" sz="1200" b="0" i="0" kern="1200" dirty="0">
                <a:solidFill>
                  <a:schemeClr val="tx1"/>
                </a:solidFill>
                <a:effectLst/>
                <a:latin typeface="+mn-lt"/>
                <a:ea typeface="+mn-ea"/>
                <a:cs typeface="+mn-cs"/>
              </a:rPr>
              <a:t>The licensor cannot revoke these freedoms as long as you follow the license terms.</a:t>
            </a:r>
          </a:p>
          <a:p>
            <a:endParaRPr lang="en-US" sz="1200" dirty="0"/>
          </a:p>
          <a:p>
            <a:r>
              <a:rPr lang="en-US" sz="1200" b="1" i="0" kern="1200" dirty="0">
                <a:solidFill>
                  <a:schemeClr val="tx1"/>
                </a:solidFill>
                <a:effectLst/>
                <a:latin typeface="+mn-lt"/>
                <a:ea typeface="+mn-ea"/>
                <a:cs typeface="+mn-cs"/>
              </a:rPr>
              <a:t>Under the following terms:</a:t>
            </a:r>
          </a:p>
          <a:p>
            <a:pPr rtl="0"/>
            <a:r>
              <a:rPr lang="en-US" sz="1200" b="1" i="0" kern="1200" dirty="0">
                <a:solidFill>
                  <a:schemeClr val="tx1"/>
                </a:solidFill>
                <a:effectLst/>
                <a:latin typeface="+mn-lt"/>
                <a:ea typeface="+mn-ea"/>
                <a:cs typeface="+mn-cs"/>
              </a:rPr>
              <a:t>Attribution</a:t>
            </a:r>
            <a:r>
              <a:rPr lang="en-US" sz="1200" b="0" i="0" kern="1200" dirty="0">
                <a:solidFill>
                  <a:schemeClr val="tx1"/>
                </a:solidFill>
                <a:effectLst/>
                <a:latin typeface="+mn-lt"/>
                <a:ea typeface="+mn-ea"/>
                <a:cs typeface="+mn-cs"/>
              </a:rPr>
              <a:t> — You must give </a:t>
            </a:r>
            <a:r>
              <a:rPr lang="en-US" sz="1200" b="1" i="0" u="sng" kern="1200" dirty="0">
                <a:solidFill>
                  <a:schemeClr val="tx1"/>
                </a:solidFill>
                <a:effectLst/>
                <a:latin typeface="+mn-lt"/>
                <a:ea typeface="+mn-ea"/>
                <a:cs typeface="+mn-cs"/>
                <a:hlinkClick r:id="rId3"/>
              </a:rPr>
              <a:t>appropriate credit</a:t>
            </a:r>
            <a:r>
              <a:rPr lang="en-US" sz="1200" b="0" i="0" kern="1200" dirty="0">
                <a:solidFill>
                  <a:schemeClr val="tx1"/>
                </a:solidFill>
                <a:effectLst/>
                <a:latin typeface="+mn-lt"/>
                <a:ea typeface="+mn-ea"/>
                <a:cs typeface="+mn-cs"/>
              </a:rPr>
              <a:t>, provide a link to the license, and </a:t>
            </a:r>
            <a:r>
              <a:rPr lang="en-US" sz="1200" b="1" i="0" u="sng" kern="1200" dirty="0">
                <a:solidFill>
                  <a:schemeClr val="tx1"/>
                </a:solidFill>
                <a:effectLst/>
                <a:latin typeface="+mn-lt"/>
                <a:ea typeface="+mn-ea"/>
                <a:cs typeface="+mn-cs"/>
                <a:hlinkClick r:id="rId3"/>
              </a:rPr>
              <a:t>indicate if changes were made</a:t>
            </a:r>
            <a:r>
              <a:rPr lang="en-US" sz="1200" b="0" i="0" kern="1200" dirty="0">
                <a:solidFill>
                  <a:schemeClr val="tx1"/>
                </a:solidFill>
                <a:effectLst/>
                <a:latin typeface="+mn-lt"/>
                <a:ea typeface="+mn-ea"/>
                <a:cs typeface="+mn-cs"/>
              </a:rPr>
              <a:t>. You may do so in any reasonable manner, but not in any way that suggests the licensor endorses you or your use.</a:t>
            </a:r>
          </a:p>
          <a:p>
            <a:pPr rtl="0"/>
            <a:r>
              <a:rPr lang="en-US" sz="1200" b="1" i="0" kern="1200" dirty="0" err="1">
                <a:solidFill>
                  <a:schemeClr val="tx1"/>
                </a:solidFill>
                <a:effectLst/>
                <a:latin typeface="+mn-lt"/>
                <a:ea typeface="+mn-ea"/>
                <a:cs typeface="+mn-cs"/>
              </a:rPr>
              <a:t>ShareAlike</a:t>
            </a:r>
            <a:r>
              <a:rPr lang="en-US" sz="1200" b="0" i="0" kern="1200" dirty="0">
                <a:solidFill>
                  <a:schemeClr val="tx1"/>
                </a:solidFill>
                <a:effectLst/>
                <a:latin typeface="+mn-lt"/>
                <a:ea typeface="+mn-ea"/>
                <a:cs typeface="+mn-cs"/>
              </a:rPr>
              <a:t> — If you remix, transform, or build upon the material, you must distribute your contributions under the </a:t>
            </a:r>
            <a:r>
              <a:rPr lang="en-US" sz="1200" b="1" i="0" u="sng" kern="1200" dirty="0">
                <a:solidFill>
                  <a:schemeClr val="tx1"/>
                </a:solidFill>
                <a:effectLst/>
                <a:latin typeface="+mn-lt"/>
                <a:ea typeface="+mn-ea"/>
                <a:cs typeface="+mn-cs"/>
                <a:hlinkClick r:id="rId3"/>
              </a:rPr>
              <a:t>same license</a:t>
            </a:r>
            <a:r>
              <a:rPr lang="en-US" sz="1200" b="0" i="0" kern="1200" dirty="0">
                <a:solidFill>
                  <a:schemeClr val="tx1"/>
                </a:solidFill>
                <a:effectLst/>
                <a:latin typeface="+mn-lt"/>
                <a:ea typeface="+mn-ea"/>
                <a:cs typeface="+mn-cs"/>
              </a:rPr>
              <a:t> as the original.</a:t>
            </a:r>
          </a:p>
          <a:p>
            <a:r>
              <a:rPr lang="en-US" sz="1200" b="1" i="0" kern="1200" dirty="0">
                <a:solidFill>
                  <a:schemeClr val="tx1"/>
                </a:solidFill>
                <a:effectLst/>
                <a:latin typeface="+mn-lt"/>
                <a:ea typeface="+mn-ea"/>
                <a:cs typeface="+mn-cs"/>
              </a:rPr>
              <a:t>No additional restrictions</a:t>
            </a:r>
            <a:r>
              <a:rPr lang="en-US" sz="1200" b="0" i="0" kern="1200" dirty="0">
                <a:solidFill>
                  <a:schemeClr val="tx1"/>
                </a:solidFill>
                <a:effectLst/>
                <a:latin typeface="+mn-lt"/>
                <a:ea typeface="+mn-ea"/>
                <a:cs typeface="+mn-cs"/>
              </a:rPr>
              <a:t> — You may not apply legal terms or </a:t>
            </a:r>
            <a:r>
              <a:rPr lang="en-US" sz="1200" b="1" i="0" u="sng" kern="1200" dirty="0">
                <a:solidFill>
                  <a:schemeClr val="tx1"/>
                </a:solidFill>
                <a:effectLst/>
                <a:latin typeface="+mn-lt"/>
                <a:ea typeface="+mn-ea"/>
                <a:cs typeface="+mn-cs"/>
                <a:hlinkClick r:id="rId3"/>
              </a:rPr>
              <a:t>technological measures</a:t>
            </a:r>
            <a:r>
              <a:rPr lang="en-US" sz="1200" b="0" i="0" kern="1200" dirty="0">
                <a:solidFill>
                  <a:schemeClr val="tx1"/>
                </a:solidFill>
                <a:effectLst/>
                <a:latin typeface="+mn-lt"/>
                <a:ea typeface="+mn-ea"/>
                <a:cs typeface="+mn-cs"/>
              </a:rPr>
              <a:t> that legally restrict others from doing anything the license permits.</a:t>
            </a: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Notices:</a:t>
            </a:r>
          </a:p>
          <a:p>
            <a:r>
              <a:rPr lang="en-US" sz="1200" b="0" i="0" kern="1200" dirty="0">
                <a:solidFill>
                  <a:schemeClr val="tx1"/>
                </a:solidFill>
                <a:effectLst/>
                <a:latin typeface="+mn-lt"/>
                <a:ea typeface="+mn-ea"/>
                <a:cs typeface="+mn-cs"/>
              </a:rPr>
              <a:t>You do not have to comply with the license for elements of the material in the public domain or where your use is permitted by an applicable </a:t>
            </a:r>
            <a:r>
              <a:rPr lang="en-US" sz="1200" b="1" i="0" u="sng" kern="1200" dirty="0">
                <a:solidFill>
                  <a:schemeClr val="tx1"/>
                </a:solidFill>
                <a:effectLst/>
                <a:latin typeface="+mn-lt"/>
                <a:ea typeface="+mn-ea"/>
                <a:cs typeface="+mn-cs"/>
                <a:hlinkClick r:id="rId3"/>
              </a:rPr>
              <a:t>exception or limitation</a:t>
            </a:r>
            <a:r>
              <a:rPr lang="en-US" sz="1200" b="0" i="0" kern="1200" dirty="0">
                <a:solidFill>
                  <a:schemeClr val="tx1"/>
                </a:solidFill>
                <a:effectLst/>
                <a:latin typeface="+mn-lt"/>
                <a:ea typeface="+mn-ea"/>
                <a:cs typeface="+mn-cs"/>
              </a:rPr>
              <a:t>.</a:t>
            </a:r>
          </a:p>
          <a:p>
            <a:r>
              <a:rPr lang="en-US" sz="1200" b="0" i="0" kern="1200" dirty="0">
                <a:solidFill>
                  <a:schemeClr val="tx1"/>
                </a:solidFill>
                <a:effectLst/>
                <a:latin typeface="+mn-lt"/>
                <a:ea typeface="+mn-ea"/>
                <a:cs typeface="+mn-cs"/>
              </a:rPr>
              <a:t>No warranties are given. The license may not give you all of the permissions necessary for your intended use. For example, other rights such as </a:t>
            </a:r>
            <a:r>
              <a:rPr lang="en-US" sz="1200" b="1" i="0" u="sng" kern="1200" dirty="0">
                <a:solidFill>
                  <a:schemeClr val="tx1"/>
                </a:solidFill>
                <a:effectLst/>
                <a:latin typeface="+mn-lt"/>
                <a:ea typeface="+mn-ea"/>
                <a:cs typeface="+mn-cs"/>
                <a:hlinkClick r:id="rId3"/>
              </a:rPr>
              <a:t>publicity, privacy, or moral rights</a:t>
            </a:r>
            <a:r>
              <a:rPr lang="en-US" sz="1200" b="0" i="0" kern="1200" dirty="0">
                <a:solidFill>
                  <a:schemeClr val="tx1"/>
                </a:solidFill>
                <a:effectLst/>
                <a:latin typeface="+mn-lt"/>
                <a:ea typeface="+mn-ea"/>
                <a:cs typeface="+mn-cs"/>
              </a:rPr>
              <a:t> may limit how you use the material.</a:t>
            </a:r>
            <a:endParaRPr lang="en-CA" dirty="0"/>
          </a:p>
        </p:txBody>
      </p:sp>
      <p:sp>
        <p:nvSpPr>
          <p:cNvPr id="4" name="Slide Number Placeholder 3"/>
          <p:cNvSpPr>
            <a:spLocks noGrp="1"/>
          </p:cNvSpPr>
          <p:nvPr>
            <p:ph type="sldNum" sz="quarter" idx="5"/>
          </p:nvPr>
        </p:nvSpPr>
        <p:spPr/>
        <p:txBody>
          <a:bodyPr/>
          <a:lstStyle/>
          <a:p>
            <a:fld id="{4F5F264B-2173-354C-8129-873455AF9719}" type="slidenum">
              <a:rPr lang="en-US" smtClean="0"/>
              <a:t>1</a:t>
            </a:fld>
            <a:endParaRPr lang="en-US"/>
          </a:p>
        </p:txBody>
      </p:sp>
    </p:spTree>
    <p:extLst>
      <p:ext uri="{BB962C8B-B14F-4D97-AF65-F5344CB8AC3E}">
        <p14:creationId xmlns:p14="http://schemas.microsoft.com/office/powerpoint/2010/main" val="7799290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dirty="0"/>
              <a:t>Alternate text</a:t>
            </a:r>
            <a:r>
              <a:rPr lang="en-CA" baseline="0" dirty="0"/>
              <a:t> you could present to your students:</a:t>
            </a:r>
          </a:p>
          <a:p>
            <a:endParaRPr lang="en-CA" dirty="0"/>
          </a:p>
          <a:p>
            <a:pPr marL="0" marR="0" indent="0" algn="l" defTabSz="914400" rtl="0" eaLnBrk="0" fontAlgn="base" latinLnBrk="0" hangingPunct="0">
              <a:lnSpc>
                <a:spcPct val="100000"/>
              </a:lnSpc>
              <a:spcBef>
                <a:spcPct val="30000"/>
              </a:spcBef>
              <a:spcAft>
                <a:spcPct val="0"/>
              </a:spcAft>
              <a:buClrTx/>
              <a:buSzTx/>
              <a:buFontTx/>
              <a:buNone/>
              <a:tabLst/>
              <a:defRPr/>
            </a:pPr>
            <a:r>
              <a:rPr lang="en-CA" sz="1200" kern="1200" dirty="0">
                <a:solidFill>
                  <a:schemeClr val="tx1"/>
                </a:solidFill>
                <a:effectLst/>
                <a:latin typeface="+mn-lt"/>
                <a:ea typeface="+mn-ea"/>
                <a:cs typeface="+mn-cs"/>
              </a:rPr>
              <a:t>Cheating on Quizzes, Tests, or Final Exams: When a student does anything during an in-class quiz, test, or a final exam to make the conditions no longer fair for everyone, and some students have an advantage over others. Actions such as looking at others’ tests, or allowing someone to look at their test/answer sheet, are both examples of cheating. This also includes actions outside the classroom, such as getting old test questions without permission.</a:t>
            </a:r>
            <a:endParaRPr lang="en-US" sz="1200" kern="1200" dirty="0">
              <a:solidFill>
                <a:schemeClr val="tx1"/>
              </a:solidFill>
              <a:effectLst/>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13</a:t>
            </a:fld>
            <a:endParaRPr lang="en-CA"/>
          </a:p>
        </p:txBody>
      </p:sp>
    </p:spTree>
    <p:extLst>
      <p:ext uri="{BB962C8B-B14F-4D97-AF65-F5344CB8AC3E}">
        <p14:creationId xmlns:p14="http://schemas.microsoft.com/office/powerpoint/2010/main" val="2450137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dirty="0"/>
              <a:t>Other examples of cheating that instructors</a:t>
            </a:r>
            <a:r>
              <a:rPr lang="en-CA" baseline="0" dirty="0"/>
              <a:t> may wish to highlight.  Please feel free to replace the examples in the slide with one or more of the following:</a:t>
            </a:r>
          </a:p>
          <a:p>
            <a:pPr marL="0" marR="0" indent="0" algn="l" defTabSz="914400" rtl="0" eaLnBrk="0" fontAlgn="base" latinLnBrk="0" hangingPunct="0">
              <a:lnSpc>
                <a:spcPct val="100000"/>
              </a:lnSpc>
              <a:spcBef>
                <a:spcPct val="30000"/>
              </a:spcBef>
              <a:spcAft>
                <a:spcPct val="0"/>
              </a:spcAft>
              <a:buClrTx/>
              <a:buSzTx/>
              <a:buFontTx/>
              <a:buNone/>
              <a:tabLst/>
              <a:defRPr/>
            </a:pPr>
            <a:endParaRPr lang="en-CA" baseline="0" dirty="0"/>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latin typeface="Myriad Web Pro" pitchFamily="34" charset="0"/>
              </a:rPr>
              <a:t>Possession of unauthorized materials that may aid another student in cheating (e.g., positioning study notes in a way that other students could see them).</a:t>
            </a:r>
          </a:p>
          <a:p>
            <a:pPr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latin typeface="Myriad Web Pro" pitchFamily="34" charset="0"/>
              </a:rPr>
              <a:t>Using unauthorized materials for an online assignment or test (e.g., cell phones, cheat sheets, calculators, dictionaries, etc.).</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Accessing unauthorized materials (e.g., using cell phone or other material while taking bathroom breaks during an exam).</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Passing notes, talking, texting/email or engaging in other forms of communication with others during a test or examination whether related to the course material or not.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Sharing answers or questions with other students prior to or during a test/exam. It is considered cheating if questions or answers are shared after the test/exam with students who haven’t taken the test/exam yet (e.g., makeup exam or another section of the course) and sharing answers in take-home exams.</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Sharing materials (e.g., calculator, cheat sheet, dictionary) with another student during a test/exam without permission from the instructor or invigilator. </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Obtaining test questions or answers prior to or during a test or examination from any source.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Obtaining the answer key from the student-grader or any other source.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Asking student-grader for favorable treatment before an exam/assignment has been graded. Threatening a grader will warrant additional disciplinary action.</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Removing the examination questions from the testing centre, unless authorized. This may also be considered theft.</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Selling and/or distributing answers to others prior to a test or examination.</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Inappropriate collaboration on take-home assignments, projects, or tests.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Use of stolen examination booklets.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Continuing to write after the test or examination has ended.</a:t>
            </a:r>
          </a:p>
          <a:p>
            <a:pPr marL="171450" lvl="0" indent="-171450">
              <a:buFont typeface="Arial" panose="020B0604020202020204" pitchFamily="34" charset="0"/>
              <a:buChar char="•"/>
            </a:pPr>
            <a:r>
              <a:rPr lang="en-CA" sz="1200" kern="1200" dirty="0">
                <a:solidFill>
                  <a:schemeClr val="tx1"/>
                </a:solidFill>
                <a:effectLst/>
                <a:latin typeface="+mn-lt"/>
                <a:ea typeface="+mn-ea"/>
                <a:cs typeface="+mn-cs"/>
              </a:rPr>
              <a:t>Taking pictures of exam items with cell phone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CA" sz="1200" kern="1200" dirty="0">
                <a:solidFill>
                  <a:schemeClr val="tx1"/>
                </a:solidFill>
                <a:effectLst/>
                <a:latin typeface="+mn-lt"/>
                <a:ea typeface="+mn-ea"/>
                <a:cs typeface="+mn-cs"/>
              </a:rPr>
              <a:t>Using recorded class content during exams (e.g. earbuds in ears, listening to recorded lecture or own verbal cheat notes)</a:t>
            </a:r>
            <a:endParaRPr lang="en-CA" baseline="0" dirty="0"/>
          </a:p>
          <a:p>
            <a:endParaRPr lang="en-CA"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14</a:t>
            </a:fld>
            <a:endParaRPr lang="en-CA"/>
          </a:p>
        </p:txBody>
      </p:sp>
    </p:spTree>
    <p:extLst>
      <p:ext uri="{BB962C8B-B14F-4D97-AF65-F5344CB8AC3E}">
        <p14:creationId xmlns:p14="http://schemas.microsoft.com/office/powerpoint/2010/main" val="3464455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dirty="0"/>
              <a:t>Alternate text</a:t>
            </a:r>
            <a:r>
              <a:rPr lang="en-CA" baseline="0" dirty="0"/>
              <a:t> you could present to your students:</a:t>
            </a:r>
          </a:p>
          <a:p>
            <a:endParaRPr lang="en-CA" dirty="0"/>
          </a:p>
          <a:p>
            <a:r>
              <a:rPr lang="en-CA" sz="1200" kern="1200" dirty="0">
                <a:solidFill>
                  <a:schemeClr val="tx1"/>
                </a:solidFill>
                <a:effectLst/>
                <a:latin typeface="+mn-lt"/>
                <a:ea typeface="+mn-ea"/>
                <a:cs typeface="+mn-cs"/>
              </a:rPr>
              <a:t>When a student and anyone else work together on a project, take-home test, labs, or other work without clear permission, they are collaborating inappropriately.  Projects and tests are often designed to be completed independently.  Unless the instructor says that a project may be worked on in groups, students should assume projects are to be completed independently.  Inappropriate collaboration can also mean having someone proofread a paper for you, or using social media to share answers.</a:t>
            </a:r>
            <a:endParaRPr lang="en-CA"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15</a:t>
            </a:fld>
            <a:endParaRPr lang="en-CA"/>
          </a:p>
        </p:txBody>
      </p:sp>
    </p:spTree>
    <p:extLst>
      <p:ext uri="{BB962C8B-B14F-4D97-AF65-F5344CB8AC3E}">
        <p14:creationId xmlns:p14="http://schemas.microsoft.com/office/powerpoint/2010/main" val="790578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Other examples of inappropriate collaboration that instructors</a:t>
            </a:r>
            <a:r>
              <a:rPr lang="en-CA" baseline="0" dirty="0"/>
              <a:t> may wish to highlight.  Please feel free to replace the examples in the slide with one or more of the following:</a:t>
            </a:r>
          </a:p>
          <a:p>
            <a:endParaRPr lang="en-CA" baseline="0" dirty="0"/>
          </a:p>
          <a:p>
            <a:pPr marL="342900" indent="-342900" eaLnBrk="0" hangingPunct="0">
              <a:lnSpc>
                <a:spcPct val="150000"/>
              </a:lnSpc>
              <a:spcAft>
                <a:spcPct val="20000"/>
              </a:spcAft>
              <a:buFont typeface="Arial" panose="020B0604020202020204" pitchFamily="34" charset="0"/>
              <a:buChar char="•"/>
              <a:defRPr/>
            </a:pPr>
            <a:r>
              <a:rPr lang="en-US" sz="1200" dirty="0">
                <a:latin typeface="Myriad Web Pro" pitchFamily="34" charset="0"/>
              </a:rPr>
              <a:t>Creation of a social media site or website for sharing, selling, and/or copying course materials without authorization by the course instructor.</a:t>
            </a:r>
          </a:p>
          <a:p>
            <a:pPr marL="342900" indent="-342900" eaLnBrk="0" hangingPunct="0">
              <a:lnSpc>
                <a:spcPct val="150000"/>
              </a:lnSpc>
              <a:spcAft>
                <a:spcPct val="20000"/>
              </a:spcAft>
              <a:buFont typeface="Arial" panose="020B0604020202020204" pitchFamily="34" charset="0"/>
              <a:buChar char="•"/>
              <a:defRPr/>
            </a:pPr>
            <a:r>
              <a:rPr lang="en-US" sz="1200" dirty="0">
                <a:latin typeface="Myriad Web Pro" pitchFamily="34" charset="0"/>
              </a:rPr>
              <a:t>Submission of material written or created by someone else, whether in part or in its entirety. This may also be considered plagiarism.</a:t>
            </a:r>
          </a:p>
          <a:p>
            <a:pPr marL="342900" indent="-342900" eaLnBrk="0" hangingPunct="0">
              <a:lnSpc>
                <a:spcPct val="150000"/>
              </a:lnSpc>
              <a:spcAft>
                <a:spcPct val="20000"/>
              </a:spcAft>
              <a:buFont typeface="Arial" panose="020B0604020202020204" pitchFamily="34" charset="0"/>
              <a:buChar char="•"/>
              <a:defRPr/>
            </a:pPr>
            <a:r>
              <a:rPr lang="en-US" sz="1200" dirty="0">
                <a:latin typeface="Myriad Web Pro" pitchFamily="34" charset="0"/>
              </a:rPr>
              <a:t>Aiding other students by providing consultation, advice and/or engaging in collaboration on assignments.</a:t>
            </a:r>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16</a:t>
            </a:fld>
            <a:endParaRPr lang="en-CA"/>
          </a:p>
        </p:txBody>
      </p:sp>
    </p:spTree>
    <p:extLst>
      <p:ext uri="{BB962C8B-B14F-4D97-AF65-F5344CB8AC3E}">
        <p14:creationId xmlns:p14="http://schemas.microsoft.com/office/powerpoint/2010/main" val="12200391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dirty="0"/>
              <a:t>Alternate text</a:t>
            </a:r>
            <a:r>
              <a:rPr lang="en-CA" baseline="0" dirty="0"/>
              <a:t> you could present to your students:</a:t>
            </a:r>
          </a:p>
          <a:p>
            <a:endParaRPr lang="en-CA" dirty="0"/>
          </a:p>
          <a:p>
            <a:pPr marL="0" marR="0" indent="0" algn="l" defTabSz="914400" rtl="0" eaLnBrk="0" fontAlgn="base" latinLnBrk="0" hangingPunct="0">
              <a:lnSpc>
                <a:spcPct val="100000"/>
              </a:lnSpc>
              <a:spcBef>
                <a:spcPct val="30000"/>
              </a:spcBef>
              <a:spcAft>
                <a:spcPct val="0"/>
              </a:spcAft>
              <a:buClrTx/>
              <a:buSzTx/>
              <a:buFontTx/>
              <a:buNone/>
              <a:tabLst/>
              <a:defRPr/>
            </a:pPr>
            <a:r>
              <a:rPr lang="en-CA" sz="1200" kern="1200" dirty="0">
                <a:solidFill>
                  <a:schemeClr val="tx1"/>
                </a:solidFill>
                <a:effectLst/>
                <a:latin typeface="+mn-lt"/>
                <a:ea typeface="+mn-ea"/>
                <a:cs typeface="+mn-cs"/>
              </a:rPr>
              <a:t>Duplicate Submission: A student submits the same paper or assignment, in full or in part, to more than one course. Even copying and pasting a paragraph from an old paper into a new one can be duplicate submission. If students want to use ideas from other papers they wrote, they should ask their course instructor of the current class.</a:t>
            </a:r>
            <a:endParaRPr lang="en-US" sz="1200" kern="1200" dirty="0">
              <a:solidFill>
                <a:schemeClr val="tx1"/>
              </a:solidFill>
              <a:effectLst/>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17</a:t>
            </a:fld>
            <a:endParaRPr lang="en-CA"/>
          </a:p>
        </p:txBody>
      </p:sp>
    </p:spTree>
    <p:extLst>
      <p:ext uri="{BB962C8B-B14F-4D97-AF65-F5344CB8AC3E}">
        <p14:creationId xmlns:p14="http://schemas.microsoft.com/office/powerpoint/2010/main" val="22210576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18</a:t>
            </a:fld>
            <a:endParaRPr lang="en-CA"/>
          </a:p>
        </p:txBody>
      </p:sp>
    </p:spTree>
    <p:extLst>
      <p:ext uri="{BB962C8B-B14F-4D97-AF65-F5344CB8AC3E}">
        <p14:creationId xmlns:p14="http://schemas.microsoft.com/office/powerpoint/2010/main" val="28319040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dirty="0"/>
              <a:t>Alternate text</a:t>
            </a:r>
            <a:r>
              <a:rPr lang="en-CA" baseline="0" dirty="0"/>
              <a:t> you could present to your students:</a:t>
            </a:r>
          </a:p>
          <a:p>
            <a:endParaRPr lang="en-CA" dirty="0"/>
          </a:p>
          <a:p>
            <a:pPr marL="0" marR="0" indent="0" algn="l" defTabSz="914400" rtl="0" eaLnBrk="0" fontAlgn="base" latinLnBrk="0" hangingPunct="0">
              <a:lnSpc>
                <a:spcPct val="100000"/>
              </a:lnSpc>
              <a:spcBef>
                <a:spcPct val="30000"/>
              </a:spcBef>
              <a:spcAft>
                <a:spcPct val="0"/>
              </a:spcAft>
              <a:buClrTx/>
              <a:buSzTx/>
              <a:buFontTx/>
              <a:buNone/>
              <a:tabLst/>
              <a:defRPr/>
            </a:pPr>
            <a:r>
              <a:rPr lang="en-CA" sz="1200" kern="1200" dirty="0">
                <a:solidFill>
                  <a:schemeClr val="tx1"/>
                </a:solidFill>
                <a:effectLst/>
                <a:latin typeface="+mn-lt"/>
                <a:ea typeface="+mn-ea"/>
                <a:cs typeface="+mn-cs"/>
              </a:rPr>
              <a:t>Personation means writing a lab, assignment, test, or exam for another student. Personation can also mean signing an attendance sheet or some other form of identification for somebody else.</a:t>
            </a:r>
            <a:endParaRPr lang="en-US" sz="1200" kern="1200" dirty="0">
              <a:solidFill>
                <a:schemeClr val="tx1"/>
              </a:solidFill>
              <a:effectLst/>
              <a:latin typeface="+mn-lt"/>
              <a:ea typeface="+mn-ea"/>
              <a:cs typeface="+mn-cs"/>
            </a:endParaRPr>
          </a:p>
          <a:p>
            <a:endParaRPr lang="en-CA"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19</a:t>
            </a:fld>
            <a:endParaRPr lang="en-CA"/>
          </a:p>
        </p:txBody>
      </p:sp>
    </p:spTree>
    <p:extLst>
      <p:ext uri="{BB962C8B-B14F-4D97-AF65-F5344CB8AC3E}">
        <p14:creationId xmlns:p14="http://schemas.microsoft.com/office/powerpoint/2010/main" val="13264932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CA" dirty="0"/>
              <a:t>Other examples of personation that instructors</a:t>
            </a:r>
            <a:r>
              <a:rPr lang="en-CA" baseline="0" dirty="0"/>
              <a:t> may wish to highlight.  Please feel free to replace the examples in the slide with one or more of the following:</a:t>
            </a:r>
          </a:p>
          <a:p>
            <a:endParaRPr lang="en-CA" baseline="0" dirty="0"/>
          </a:p>
          <a:p>
            <a:pPr marL="342900" indent="-342900" eaLnBrk="0" hangingPunct="0">
              <a:lnSpc>
                <a:spcPct val="120000"/>
              </a:lnSpc>
              <a:spcBef>
                <a:spcPts val="600"/>
              </a:spcBef>
              <a:spcAft>
                <a:spcPts val="0"/>
              </a:spcAft>
              <a:buFont typeface="Arial" panose="020B0604020202020204" pitchFamily="34" charset="0"/>
              <a:buChar char="•"/>
              <a:defRPr/>
            </a:pPr>
            <a:r>
              <a:rPr lang="en-US" sz="1200" dirty="0">
                <a:latin typeface="Myriad Web Pro" pitchFamily="34" charset="0"/>
              </a:rPr>
              <a:t>Making online course-related postings pretending to be another student.</a:t>
            </a:r>
          </a:p>
          <a:p>
            <a:pPr marL="342900" indent="-342900" eaLnBrk="0" hangingPunct="0">
              <a:lnSpc>
                <a:spcPct val="120000"/>
              </a:lnSpc>
              <a:spcBef>
                <a:spcPts val="600"/>
              </a:spcBef>
              <a:spcAft>
                <a:spcPts val="0"/>
              </a:spcAft>
              <a:buFont typeface="Arial" panose="020B0604020202020204" pitchFamily="34" charset="0"/>
              <a:buChar char="•"/>
              <a:defRPr/>
            </a:pPr>
            <a:r>
              <a:rPr lang="en-US" sz="1200" dirty="0">
                <a:latin typeface="Myriad Web Pro" pitchFamily="34" charset="0"/>
              </a:rPr>
              <a:t>Grading a paper or assignment to imply the instructor has graded it.</a:t>
            </a:r>
          </a:p>
          <a:p>
            <a:pPr marL="342900" indent="-342900" eaLnBrk="0" hangingPunct="0">
              <a:lnSpc>
                <a:spcPct val="120000"/>
              </a:lnSpc>
              <a:spcBef>
                <a:spcPts val="600"/>
              </a:spcBef>
              <a:spcAft>
                <a:spcPts val="0"/>
              </a:spcAft>
              <a:buFont typeface="Arial" panose="020B0604020202020204" pitchFamily="34" charset="0"/>
              <a:buChar char="•"/>
              <a:defRPr/>
            </a:pPr>
            <a:r>
              <a:rPr lang="en-US" sz="1200" dirty="0">
                <a:latin typeface="Myriad Web Pro" pitchFamily="34" charset="0"/>
              </a:rPr>
              <a:t>A student who arranges for another person to write an examination on her or his behalf</a:t>
            </a:r>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20</a:t>
            </a:fld>
            <a:endParaRPr lang="en-CA"/>
          </a:p>
        </p:txBody>
      </p:sp>
    </p:spTree>
    <p:extLst>
      <p:ext uri="{BB962C8B-B14F-4D97-AF65-F5344CB8AC3E}">
        <p14:creationId xmlns:p14="http://schemas.microsoft.com/office/powerpoint/2010/main" val="38174389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Alternate text</a:t>
            </a:r>
            <a:r>
              <a:rPr lang="en-CA" baseline="0" dirty="0"/>
              <a:t> you could present to your students:</a:t>
            </a:r>
          </a:p>
          <a:p>
            <a:endParaRPr lang="en-CA" baseline="0" dirty="0"/>
          </a:p>
          <a:p>
            <a:r>
              <a:rPr lang="en-CA" sz="1200" kern="1200" dirty="0">
                <a:solidFill>
                  <a:schemeClr val="tx1"/>
                </a:solidFill>
                <a:effectLst/>
                <a:latin typeface="+mn-lt"/>
                <a:ea typeface="+mn-ea"/>
                <a:cs typeface="+mn-cs"/>
              </a:rPr>
              <a:t>Academic fraud is a very serious offense, and includes: altering data to make it better fit an assignment or a lab, to make the data “right”; altering official documents, such as a medical or compassionate note from a doctor or a therapist, to get accommodations to finish assignments or write exams later; finally, purchasing a paper or assignment through the internet or otherwise to hand into a course. </a:t>
            </a:r>
            <a:endParaRPr lang="en-CA"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21</a:t>
            </a:fld>
            <a:endParaRPr lang="en-CA"/>
          </a:p>
        </p:txBody>
      </p:sp>
    </p:spTree>
    <p:extLst>
      <p:ext uri="{BB962C8B-B14F-4D97-AF65-F5344CB8AC3E}">
        <p14:creationId xmlns:p14="http://schemas.microsoft.com/office/powerpoint/2010/main" val="10417130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CA" dirty="0"/>
              <a:t>Other examples of academic fraud that instructors</a:t>
            </a:r>
            <a:r>
              <a:rPr lang="en-CA" baseline="0" dirty="0"/>
              <a:t> may wish to highlight.  Please feel free to replace the examples in the slide with one or more of the following:</a:t>
            </a:r>
          </a:p>
          <a:p>
            <a:pPr marL="0" marR="0" indent="0" algn="l" defTabSz="914400" rtl="0" eaLnBrk="0" fontAlgn="base" latinLnBrk="0" hangingPunct="0">
              <a:lnSpc>
                <a:spcPct val="100000"/>
              </a:lnSpc>
              <a:spcBef>
                <a:spcPct val="30000"/>
              </a:spcBef>
              <a:spcAft>
                <a:spcPct val="0"/>
              </a:spcAft>
              <a:buClrTx/>
              <a:buSzTx/>
              <a:buFontTx/>
              <a:buNone/>
              <a:tabLst/>
              <a:defRPr/>
            </a:pPr>
            <a:endParaRPr lang="en-CA" baseline="0"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Falsifying or tampering with medical notes or other official documents.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Falsely claiming illness or bereavement.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Falsification on admission applications. This includes false information on admission applications, fake transcripts, and failure to disclose attendance at other universities).</a:t>
            </a:r>
          </a:p>
          <a:p>
            <a:pPr marL="171450" lvl="0" indent="-171450">
              <a:buFont typeface="Arial" panose="020B0604020202020204" pitchFamily="34" charset="0"/>
              <a:buChar char="•"/>
            </a:pPr>
            <a:r>
              <a:rPr lang="en-US" sz="1200" kern="1200" dirty="0" err="1">
                <a:solidFill>
                  <a:schemeClr val="tx1"/>
                </a:solidFill>
                <a:effectLst/>
                <a:latin typeface="+mn-lt"/>
                <a:ea typeface="+mn-ea"/>
                <a:cs typeface="+mn-cs"/>
              </a:rPr>
              <a:t>Falisfying</a:t>
            </a:r>
            <a:r>
              <a:rPr lang="en-US" sz="1200" kern="1200" dirty="0">
                <a:solidFill>
                  <a:schemeClr val="tx1"/>
                </a:solidFill>
                <a:effectLst/>
                <a:latin typeface="+mn-lt"/>
                <a:ea typeface="+mn-ea"/>
                <a:cs typeface="+mn-cs"/>
              </a:rPr>
              <a:t> signatures on a form.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Submission of falsified institutional forms.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Using a translating device or translator to produce a paper, assignment or lab that was intended to be created in English.</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Theft of any kind. This includes stealing computer code, papers, and assignments from other students and/or instructors.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Sabotaging other students’ academic work or work-related equipment of any kind.</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Stealing other students’ research ideas. This may also be plagiarism.</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Unreasonable hoarding materials or equipment to advance one’s own research or assignments at the expense of others.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Changing answers to a test or examination after it has been graded and returned to the student.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Claiming an assignment was submitted when it wasn’t.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Students may not attend any examination or test for any for which course she or he is not registered</a:t>
            </a:r>
          </a:p>
          <a:p>
            <a:pPr marL="0" marR="0" indent="0" algn="l" defTabSz="914400" rtl="0" eaLnBrk="0" fontAlgn="base" latinLnBrk="0" hangingPunct="0">
              <a:lnSpc>
                <a:spcPct val="100000"/>
              </a:lnSpc>
              <a:spcBef>
                <a:spcPct val="30000"/>
              </a:spcBef>
              <a:spcAft>
                <a:spcPct val="0"/>
              </a:spcAft>
              <a:buClrTx/>
              <a:buSzTx/>
              <a:buFontTx/>
              <a:buNone/>
              <a:tabLst/>
              <a:defRPr/>
            </a:pPr>
            <a:endParaRPr lang="en-CA" baseline="0"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22</a:t>
            </a:fld>
            <a:endParaRPr lang="en-CA"/>
          </a:p>
        </p:txBody>
      </p:sp>
    </p:spTree>
    <p:extLst>
      <p:ext uri="{BB962C8B-B14F-4D97-AF65-F5344CB8AC3E}">
        <p14:creationId xmlns:p14="http://schemas.microsoft.com/office/powerpoint/2010/main" val="1717952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F5F264B-2173-354C-8129-873455AF9719}" type="slidenum">
              <a:rPr lang="en-US" smtClean="0"/>
              <a:t>2</a:t>
            </a:fld>
            <a:endParaRPr lang="en-US"/>
          </a:p>
        </p:txBody>
      </p:sp>
    </p:spTree>
    <p:extLst>
      <p:ext uri="{BB962C8B-B14F-4D97-AF65-F5344CB8AC3E}">
        <p14:creationId xmlns:p14="http://schemas.microsoft.com/office/powerpoint/2010/main" val="27656994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a:t>
            </a:r>
            <a:r>
              <a:rPr lang="en-US" baseline="0" dirty="0"/>
              <a:t> are the instructor’s expectations for this class?</a:t>
            </a:r>
            <a:endParaRPr lang="en-US"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23</a:t>
            </a:fld>
            <a:endParaRPr lang="en-CA"/>
          </a:p>
        </p:txBody>
      </p:sp>
    </p:spTree>
    <p:extLst>
      <p:ext uri="{BB962C8B-B14F-4D97-AF65-F5344CB8AC3E}">
        <p14:creationId xmlns:p14="http://schemas.microsoft.com/office/powerpoint/2010/main" val="14689757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course instructor will need to edit</a:t>
            </a:r>
            <a:r>
              <a:rPr lang="en-US" baseline="0" dirty="0"/>
              <a:t> this slide as appropriate for their learning environment.  </a:t>
            </a:r>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24</a:t>
            </a:fld>
            <a:endParaRPr lang="en-CA"/>
          </a:p>
        </p:txBody>
      </p:sp>
    </p:spTree>
    <p:extLst>
      <p:ext uri="{BB962C8B-B14F-4D97-AF65-F5344CB8AC3E}">
        <p14:creationId xmlns:p14="http://schemas.microsoft.com/office/powerpoint/2010/main" val="3619383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course instructor will need to ask the details</a:t>
            </a:r>
            <a:r>
              <a:rPr lang="en-US" baseline="0" dirty="0"/>
              <a:t> to this slide as appropriate. </a:t>
            </a:r>
          </a:p>
          <a:p>
            <a:endParaRPr lang="en-US" baseline="0" dirty="0"/>
          </a:p>
          <a:p>
            <a:r>
              <a:rPr lang="en-US" baseline="0" dirty="0"/>
              <a:t>The contents of this slide act as a guide for what to include.</a:t>
            </a:r>
          </a:p>
          <a:p>
            <a:endParaRPr lang="en-US" baseline="0" dirty="0"/>
          </a:p>
          <a:p>
            <a:r>
              <a:rPr lang="en-US" baseline="0" dirty="0"/>
              <a:t>You may also refer to your syllabus if you had these details outlined in that document.</a:t>
            </a:r>
            <a:endParaRPr lang="en-US"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25</a:t>
            </a:fld>
            <a:endParaRPr lang="en-CA"/>
          </a:p>
        </p:txBody>
      </p:sp>
    </p:spTree>
    <p:extLst>
      <p:ext uri="{BB962C8B-B14F-4D97-AF65-F5344CB8AC3E}">
        <p14:creationId xmlns:p14="http://schemas.microsoft.com/office/powerpoint/2010/main" val="835266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Note to University Teachers:</a:t>
            </a:r>
          </a:p>
          <a:p>
            <a:endParaRPr lang="en-US" dirty="0"/>
          </a:p>
          <a:p>
            <a:r>
              <a:rPr lang="en-US" dirty="0"/>
              <a:t>As part of your first class</a:t>
            </a:r>
            <a:r>
              <a:rPr lang="en-US" baseline="0" dirty="0"/>
              <a:t> of the term</a:t>
            </a:r>
            <a:r>
              <a:rPr lang="en-US" dirty="0"/>
              <a:t>, you may</a:t>
            </a:r>
            <a:r>
              <a:rPr lang="en-US" baseline="0" dirty="0"/>
              <a:t> wish to set aside some time to discuss academic integrity with your students.</a:t>
            </a:r>
            <a:endParaRPr lang="en-US" dirty="0"/>
          </a:p>
          <a:p>
            <a:endParaRPr lang="en-US" dirty="0"/>
          </a:p>
          <a:p>
            <a:r>
              <a:rPr lang="en-US" dirty="0"/>
              <a:t>To help you prepare for this discussion, this slide deck</a:t>
            </a:r>
            <a:r>
              <a:rPr lang="en-US" baseline="0" dirty="0"/>
              <a:t>, containing a list of </a:t>
            </a:r>
            <a:r>
              <a:rPr lang="en-US" dirty="0"/>
              <a:t>questions that you</a:t>
            </a:r>
            <a:r>
              <a:rPr lang="en-US" baseline="0" dirty="0"/>
              <a:t> may wish to discuss with your students, has been prepared and made available.  You may modify/delete/add to these slides as appropriate for your teaching and learning environment.</a:t>
            </a:r>
            <a:endParaRPr lang="en-US"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3</a:t>
            </a:fld>
            <a:endParaRPr lang="en-CA"/>
          </a:p>
        </p:txBody>
      </p:sp>
    </p:spTree>
    <p:extLst>
      <p:ext uri="{BB962C8B-B14F-4D97-AF65-F5344CB8AC3E}">
        <p14:creationId xmlns:p14="http://schemas.microsoft.com/office/powerpoint/2010/main" val="32595133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The idea of Academic Integrity was developed most fully through the work of the International Centre of Academic Integrity (ICAI; </a:t>
            </a:r>
            <a:r>
              <a:rPr lang="en-CA" dirty="0" err="1"/>
              <a:t>academicintegrity.org</a:t>
            </a:r>
            <a:r>
              <a:rPr lang="en-CA" dirty="0"/>
              <a:t>/</a:t>
            </a:r>
            <a:r>
              <a:rPr lang="en-CA" dirty="0" err="1"/>
              <a:t>icai</a:t>
            </a:r>
            <a:r>
              <a:rPr lang="en-CA" dirty="0"/>
              <a:t>/resources-4.php) located at Duke University.</a:t>
            </a:r>
          </a:p>
          <a:p>
            <a:endParaRPr lang="en-CA" dirty="0"/>
          </a:p>
          <a:p>
            <a:r>
              <a:rPr lang="en-CA" dirty="0"/>
              <a:t>Academic integrity is described in a document titled “The Fundamental Values of Academic Integrity” (http://</a:t>
            </a:r>
            <a:r>
              <a:rPr lang="en-CA" dirty="0" err="1"/>
              <a:t>www.academicintegrity.org</a:t>
            </a:r>
            <a:r>
              <a:rPr lang="en-CA" dirty="0"/>
              <a:t>/</a:t>
            </a:r>
            <a:r>
              <a:rPr lang="en-CA" dirty="0" err="1"/>
              <a:t>icai</a:t>
            </a:r>
            <a:r>
              <a:rPr lang="en-CA" dirty="0"/>
              <a:t>/assets/Revised_FV_2014.pdf).</a:t>
            </a:r>
          </a:p>
          <a:p>
            <a:endParaRPr lang="en-CA" dirty="0"/>
          </a:p>
          <a:p>
            <a:r>
              <a:rPr lang="en-CA" dirty="0"/>
              <a:t>If you decide to explore this document, it is licensed under a Creative Commons License, and can be shared (i.e., material may be copied and redistributed in any medium or format) and adapted (i.e., material may be remixed, transformed, and built upon). </a:t>
            </a:r>
          </a:p>
          <a:p>
            <a:endParaRPr lang="en-US"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5</a:t>
            </a:fld>
            <a:endParaRPr lang="en-CA"/>
          </a:p>
        </p:txBody>
      </p:sp>
    </p:spTree>
    <p:extLst>
      <p:ext uri="{BB962C8B-B14F-4D97-AF65-F5344CB8AC3E}">
        <p14:creationId xmlns:p14="http://schemas.microsoft.com/office/powerpoint/2010/main" val="26818092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2264">
              <a:defRPr/>
            </a:pPr>
            <a:r>
              <a:rPr lang="en-US" dirty="0"/>
              <a:t>At the University of Manitoba, the university community adheres to the values of academic integrity identified in the document</a:t>
            </a:r>
            <a:r>
              <a:rPr lang="en-US" baseline="0" dirty="0"/>
              <a:t>, </a:t>
            </a:r>
            <a:r>
              <a:rPr lang="en-CA" dirty="0"/>
              <a:t>“The Fundamental Values of Academic Integrity”</a:t>
            </a:r>
            <a:r>
              <a:rPr lang="en-US" dirty="0"/>
              <a:t>.</a:t>
            </a:r>
          </a:p>
          <a:p>
            <a:pPr defTabSz="922264">
              <a:defRPr/>
            </a:pPr>
            <a:endParaRPr lang="en-US" baseline="0" dirty="0"/>
          </a:p>
          <a:p>
            <a:pPr defTabSz="922264">
              <a:defRPr/>
            </a:pPr>
            <a:r>
              <a:rPr lang="en-US" baseline="0" dirty="0"/>
              <a:t>The values </a:t>
            </a:r>
            <a:r>
              <a:rPr lang="en-US" dirty="0"/>
              <a:t>include honesty, trust, fairness, responsibility, and respect, and the courage to uphold these values.</a:t>
            </a:r>
          </a:p>
          <a:p>
            <a:pPr marL="228600" indent="-228600" eaLnBrk="1" hangingPunct="1"/>
            <a:endParaRPr lang="en-US" altLang="en-US" sz="1000" dirty="0">
              <a:latin typeface="Arial" panose="020B0604020202020204" pitchFamily="34" charset="0"/>
            </a:endParaRPr>
          </a:p>
          <a:p>
            <a:pPr marL="228600" indent="-228600" eaLnBrk="1" hangingPunct="1"/>
            <a:endParaRPr lang="en-CA" altLang="en-US" sz="1000" dirty="0">
              <a:latin typeface="Arial" panose="020B0604020202020204" pitchFamily="34" charset="0"/>
            </a:endParaRPr>
          </a:p>
          <a:p>
            <a:pPr defTabSz="922264">
              <a:defRPr/>
            </a:pPr>
            <a:endParaRPr lang="en-US" b="1" dirty="0">
              <a:solidFill>
                <a:srgbClr val="51260B"/>
              </a:solidFill>
              <a:latin typeface="Myriad Web Pro" pitchFamily="34" charset="0"/>
            </a:endParaRPr>
          </a:p>
          <a:p>
            <a:endParaRPr lang="en-US"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6</a:t>
            </a:fld>
            <a:endParaRPr lang="en-CA"/>
          </a:p>
        </p:txBody>
      </p:sp>
    </p:spTree>
    <p:extLst>
      <p:ext uri="{BB962C8B-B14F-4D97-AF65-F5344CB8AC3E}">
        <p14:creationId xmlns:p14="http://schemas.microsoft.com/office/powerpoint/2010/main" val="16432439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The following slides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provide definitions and examples of the six most common forms of academic dishonesty.</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a:solidFill>
                  <a:schemeClr val="tx1"/>
                </a:solidFill>
                <a:effectLst/>
                <a:latin typeface="+mn-lt"/>
                <a:ea typeface="+mn-ea"/>
                <a:cs typeface="+mn-cs"/>
              </a:rPr>
              <a:t>These definitions and examples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were compiled by members of the </a:t>
            </a:r>
            <a:r>
              <a:rPr lang="en-US" sz="1200" u="sng" kern="1200" dirty="0">
                <a:solidFill>
                  <a:schemeClr val="tx1"/>
                </a:solidFill>
                <a:effectLst/>
                <a:latin typeface="+mn-lt"/>
                <a:ea typeface="+mn-ea"/>
                <a:cs typeface="+mn-cs"/>
              </a:rPr>
              <a:t>Academic Integrity</a:t>
            </a:r>
            <a:r>
              <a:rPr lang="en-US" sz="1200" u="sng" kern="1200" baseline="0" dirty="0">
                <a:solidFill>
                  <a:schemeClr val="tx1"/>
                </a:solidFill>
                <a:effectLst/>
                <a:latin typeface="+mn-lt"/>
                <a:ea typeface="+mn-ea"/>
                <a:cs typeface="+mn-cs"/>
              </a:rPr>
              <a:t> Working Group</a:t>
            </a:r>
            <a:r>
              <a:rPr lang="en-US" sz="1200" kern="1200" dirty="0">
                <a:solidFill>
                  <a:schemeClr val="tx1"/>
                </a:solidFill>
                <a:effectLst/>
                <a:latin typeface="+mn-lt"/>
                <a:ea typeface="+mn-ea"/>
                <a:cs typeface="+mn-cs"/>
              </a:rPr>
              <a:t> (AIWG) and Associate Dean’s representing various faculties, using our own experiences and documents from the Office of Student Advocacy as resources for their preparation.  They are now part</a:t>
            </a:r>
            <a:r>
              <a:rPr lang="en-US" sz="1200" kern="1200" baseline="0" dirty="0">
                <a:solidFill>
                  <a:schemeClr val="tx1"/>
                </a:solidFill>
                <a:effectLst/>
                <a:latin typeface="+mn-lt"/>
                <a:ea typeface="+mn-ea"/>
                <a:cs typeface="+mn-cs"/>
              </a:rPr>
              <a:t> of the Student Academic Misconduct Procedures (see Part II at http://umanitoba.ca/admin/governance/media/Student_Academic_Misconduct_Procedures_-_2016_09_01.pdf).</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9</a:t>
            </a:fld>
            <a:endParaRPr lang="en-CA"/>
          </a:p>
        </p:txBody>
      </p:sp>
    </p:spTree>
    <p:extLst>
      <p:ext uri="{BB962C8B-B14F-4D97-AF65-F5344CB8AC3E}">
        <p14:creationId xmlns:p14="http://schemas.microsoft.com/office/powerpoint/2010/main" val="39427443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0"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10</a:t>
            </a:fld>
            <a:endParaRPr lang="en-CA"/>
          </a:p>
        </p:txBody>
      </p:sp>
    </p:spTree>
    <p:extLst>
      <p:ext uri="{BB962C8B-B14F-4D97-AF65-F5344CB8AC3E}">
        <p14:creationId xmlns:p14="http://schemas.microsoft.com/office/powerpoint/2010/main" val="10025205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Alternate text</a:t>
            </a:r>
            <a:r>
              <a:rPr lang="en-CA" baseline="0" dirty="0"/>
              <a:t> you could present to your students:</a:t>
            </a:r>
          </a:p>
          <a:p>
            <a:endParaRPr lang="en-CA" baseline="0" dirty="0"/>
          </a:p>
          <a:p>
            <a:r>
              <a:rPr lang="en-CA" sz="1200" kern="1200" dirty="0">
                <a:solidFill>
                  <a:schemeClr val="tx1"/>
                </a:solidFill>
                <a:effectLst/>
                <a:latin typeface="+mn-lt"/>
                <a:ea typeface="+mn-ea"/>
                <a:cs typeface="+mn-cs"/>
              </a:rPr>
              <a:t>Using others’ ideas, findings, information, or the words they use to express any of these, without giving them credit for those ideas or words. Plagiarism can also include improper citing/referencing, even when a student did not mean to do anything wrong or thought they cited correctly. This is unintentional plagiarism. Unintentional plagiarism happens when students do not know how to write, edit, and cite properly, and make mistakes in their writing. Anyone may</a:t>
            </a:r>
            <a:r>
              <a:rPr lang="en-CA" sz="1200" kern="1200" baseline="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plagiarize unintentionally.</a:t>
            </a:r>
            <a:endParaRPr lang="en-CA"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11</a:t>
            </a:fld>
            <a:endParaRPr lang="en-CA"/>
          </a:p>
        </p:txBody>
      </p:sp>
    </p:spTree>
    <p:extLst>
      <p:ext uri="{BB962C8B-B14F-4D97-AF65-F5344CB8AC3E}">
        <p14:creationId xmlns:p14="http://schemas.microsoft.com/office/powerpoint/2010/main" val="39116165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Other examples of plagiarism that instructors</a:t>
            </a:r>
            <a:r>
              <a:rPr lang="en-CA" baseline="0" dirty="0"/>
              <a:t> may wish to highlight.  Please feel free to replace the examples in the slide with something specific to your course or one of more of the following:</a:t>
            </a:r>
          </a:p>
          <a:p>
            <a:endParaRPr lang="en-CA" baseline="0" dirty="0"/>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Including citations and/or reference that are incorrect or made up with apparent dishonest intentions.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Not including all citations in a bibliography or reference list.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Self-plagiarism can also occur when students use parts of a previously submitted paper submitted without proper citation and without the instructor’s permission to self-attribute.</a:t>
            </a:r>
            <a:endParaRPr lang="en-CA" dirty="0"/>
          </a:p>
        </p:txBody>
      </p:sp>
      <p:sp>
        <p:nvSpPr>
          <p:cNvPr id="4" name="Slide Number Placeholder 3"/>
          <p:cNvSpPr>
            <a:spLocks noGrp="1"/>
          </p:cNvSpPr>
          <p:nvPr>
            <p:ph type="sldNum" sz="quarter" idx="10"/>
          </p:nvPr>
        </p:nvSpPr>
        <p:spPr/>
        <p:txBody>
          <a:bodyPr/>
          <a:lstStyle/>
          <a:p>
            <a:pPr>
              <a:defRPr/>
            </a:pPr>
            <a:fld id="{D1E93744-ED26-4E9C-9778-7BCF975012A3}" type="slidenum">
              <a:rPr lang="en-CA" smtClean="0"/>
              <a:pPr>
                <a:defRPr/>
              </a:pPr>
              <a:t>12</a:t>
            </a:fld>
            <a:endParaRPr lang="en-CA"/>
          </a:p>
        </p:txBody>
      </p:sp>
    </p:spTree>
    <p:extLst>
      <p:ext uri="{BB962C8B-B14F-4D97-AF65-F5344CB8AC3E}">
        <p14:creationId xmlns:p14="http://schemas.microsoft.com/office/powerpoint/2010/main" val="191246739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D8D99D0-FD08-404A-B3D9-EE4DE876CF6D}"/>
              </a:ext>
            </a:extLst>
          </p:cNvPr>
          <p:cNvSpPr/>
          <p:nvPr userDrawn="1"/>
        </p:nvSpPr>
        <p:spPr>
          <a:xfrm>
            <a:off x="0" y="3240913"/>
            <a:ext cx="12192000" cy="3617089"/>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endParaRPr lang="en-US" sz="1800"/>
          </a:p>
        </p:txBody>
      </p:sp>
      <p:pic>
        <p:nvPicPr>
          <p:cNvPr id="5" name="Picture 4">
            <a:extLst>
              <a:ext uri="{FF2B5EF4-FFF2-40B4-BE49-F238E27FC236}">
                <a16:creationId xmlns:a16="http://schemas.microsoft.com/office/drawing/2014/main" id="{3AAC5BDC-C3C2-5745-A3B7-2B0B7E9E33FC}"/>
              </a:ext>
            </a:extLst>
          </p:cNvPr>
          <p:cNvPicPr>
            <a:picLocks noChangeAspect="1"/>
          </p:cNvPicPr>
          <p:nvPr userDrawn="1"/>
        </p:nvPicPr>
        <p:blipFill>
          <a:blip r:embed="rId2"/>
          <a:stretch>
            <a:fillRect/>
          </a:stretch>
        </p:blipFill>
        <p:spPr>
          <a:xfrm>
            <a:off x="-1407968" y="3429000"/>
            <a:ext cx="5929167" cy="5391150"/>
          </a:xfrm>
          <a:prstGeom prst="rect">
            <a:avLst/>
          </a:prstGeom>
        </p:spPr>
      </p:pic>
      <p:sp>
        <p:nvSpPr>
          <p:cNvPr id="7" name="Title 1">
            <a:extLst>
              <a:ext uri="{FF2B5EF4-FFF2-40B4-BE49-F238E27FC236}">
                <a16:creationId xmlns:a16="http://schemas.microsoft.com/office/drawing/2014/main" id="{2A58607E-8004-4242-B4BF-978E54A72EB0}"/>
              </a:ext>
            </a:extLst>
          </p:cNvPr>
          <p:cNvSpPr>
            <a:spLocks noGrp="1"/>
          </p:cNvSpPr>
          <p:nvPr>
            <p:ph type="title" hasCustomPrompt="1"/>
          </p:nvPr>
        </p:nvSpPr>
        <p:spPr>
          <a:xfrm>
            <a:off x="1507711" y="834887"/>
            <a:ext cx="9995132" cy="2082718"/>
          </a:xfrm>
          <a:prstGeom prst="rect">
            <a:avLst/>
          </a:prstGeom>
        </p:spPr>
        <p:txBody>
          <a:bodyPr anchor="b"/>
          <a:lstStyle>
            <a:lvl1pPr>
              <a:defRPr sz="6000" baseline="0">
                <a:solidFill>
                  <a:srgbClr val="385E9D"/>
                </a:solidFill>
              </a:defRPr>
            </a:lvl1pPr>
          </a:lstStyle>
          <a:p>
            <a:r>
              <a:rPr lang="en-US" dirty="0"/>
              <a:t>Presentation Title</a:t>
            </a:r>
          </a:p>
        </p:txBody>
      </p:sp>
      <p:sp>
        <p:nvSpPr>
          <p:cNvPr id="8" name="Text Placeholder 2">
            <a:extLst>
              <a:ext uri="{FF2B5EF4-FFF2-40B4-BE49-F238E27FC236}">
                <a16:creationId xmlns:a16="http://schemas.microsoft.com/office/drawing/2014/main" id="{ED971B54-744F-384D-9CCD-CE4B0EA310BB}"/>
              </a:ext>
            </a:extLst>
          </p:cNvPr>
          <p:cNvSpPr>
            <a:spLocks noGrp="1"/>
          </p:cNvSpPr>
          <p:nvPr>
            <p:ph type="body" idx="1" hasCustomPrompt="1"/>
          </p:nvPr>
        </p:nvSpPr>
        <p:spPr>
          <a:xfrm>
            <a:off x="1507711" y="2994379"/>
            <a:ext cx="9995133" cy="434622"/>
          </a:xfrm>
          <a:prstGeom prst="rect">
            <a:avLst/>
          </a:prstGeom>
        </p:spPr>
        <p:txBody>
          <a:bodyPr>
            <a:normAutofit/>
          </a:bodyPr>
          <a:lstStyle>
            <a:lvl1pPr marL="0" indent="0">
              <a:buNone/>
              <a:defRPr sz="2700" b="0" i="0">
                <a:solidFill>
                  <a:schemeClr val="tx1"/>
                </a:solidFill>
                <a:latin typeface="Arial" panose="020B0604020202020204" pitchFamily="34" charset="0"/>
                <a:cs typeface="Arial" panose="020B0604020202020204" pitchFamily="34" charset="0"/>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dirty="0"/>
              <a:t>Presentation Subtitle</a:t>
            </a:r>
          </a:p>
        </p:txBody>
      </p:sp>
    </p:spTree>
    <p:extLst>
      <p:ext uri="{BB962C8B-B14F-4D97-AF65-F5344CB8AC3E}">
        <p14:creationId xmlns:p14="http://schemas.microsoft.com/office/powerpoint/2010/main" val="23218790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D7A0907-00AB-4144-B58B-224A6613F193}"/>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3" name="Picture 2">
            <a:extLst>
              <a:ext uri="{FF2B5EF4-FFF2-40B4-BE49-F238E27FC236}">
                <a16:creationId xmlns:a16="http://schemas.microsoft.com/office/drawing/2014/main" id="{564CE8A5-0AD8-C547-BCF6-01F217C495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3477761" y="2161152"/>
            <a:ext cx="5236479" cy="2535697"/>
          </a:xfrm>
          <a:prstGeom prst="rect">
            <a:avLst/>
          </a:prstGeom>
        </p:spPr>
      </p:pic>
    </p:spTree>
    <p:extLst>
      <p:ext uri="{BB962C8B-B14F-4D97-AF65-F5344CB8AC3E}">
        <p14:creationId xmlns:p14="http://schemas.microsoft.com/office/powerpoint/2010/main" val="3511778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ext Slide - 2 Colum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63600" y="1049338"/>
            <a:ext cx="10435464" cy="855662"/>
          </a:xfrm>
          <a:prstGeom prst="rect">
            <a:avLst/>
          </a:prstGeom>
        </p:spPr>
        <p:txBody>
          <a:bodyPr vert="horz" lIns="0"/>
          <a:lstStyle>
            <a:lvl1pPr algn="l">
              <a:defRPr b="1">
                <a:solidFill>
                  <a:srgbClr val="512909"/>
                </a:solidFill>
              </a:defRPr>
            </a:lvl1pPr>
          </a:lstStyle>
          <a:p>
            <a:r>
              <a:rPr lang="en-US" dirty="0"/>
              <a:t>Click to edit title style</a:t>
            </a:r>
          </a:p>
        </p:txBody>
      </p:sp>
      <p:sp>
        <p:nvSpPr>
          <p:cNvPr id="4" name="Text Placeholder 3"/>
          <p:cNvSpPr>
            <a:spLocks noGrp="1"/>
          </p:cNvSpPr>
          <p:nvPr>
            <p:ph type="body" sz="half" idx="10" hasCustomPrompt="1"/>
          </p:nvPr>
        </p:nvSpPr>
        <p:spPr>
          <a:xfrm>
            <a:off x="863600" y="2137568"/>
            <a:ext cx="10435465" cy="3593531"/>
          </a:xfrm>
          <a:prstGeom prst="rect">
            <a:avLst/>
          </a:prstGeom>
        </p:spPr>
        <p:txBody>
          <a:bodyPr numCol="2"/>
          <a:lstStyle>
            <a:lvl1pPr marL="285750" indent="-285750">
              <a:buFont typeface="Arial"/>
              <a:buChar char="•"/>
              <a:defRPr sz="1800" baseline="0">
                <a:latin typeface="+mj-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text bullets</a:t>
            </a:r>
          </a:p>
          <a:p>
            <a:pPr lvl="0"/>
            <a:endParaRPr lang="en-US" dirty="0"/>
          </a:p>
        </p:txBody>
      </p:sp>
    </p:spTree>
    <p:extLst>
      <p:ext uri="{BB962C8B-B14F-4D97-AF65-F5344CB8AC3E}">
        <p14:creationId xmlns:p14="http://schemas.microsoft.com/office/powerpoint/2010/main" val="22116018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CA"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5" name="Slide Number Placeholder 4"/>
          <p:cNvSpPr>
            <a:spLocks noGrp="1"/>
          </p:cNvSpPr>
          <p:nvPr>
            <p:ph type="sldNum" sz="quarter" idx="11"/>
          </p:nvPr>
        </p:nvSpPr>
        <p:spPr/>
        <p:txBody>
          <a:bodyPr/>
          <a:lstStyle/>
          <a:p>
            <a:endParaRPr lang="en-US" dirty="0"/>
          </a:p>
        </p:txBody>
      </p:sp>
      <p:sp>
        <p:nvSpPr>
          <p:cNvPr id="4" name="Rectangle 3"/>
          <p:cNvSpPr/>
          <p:nvPr userDrawn="1"/>
        </p:nvSpPr>
        <p:spPr>
          <a:xfrm>
            <a:off x="771037" y="6073131"/>
            <a:ext cx="457176" cy="369332"/>
          </a:xfrm>
          <a:prstGeom prst="rect">
            <a:avLst/>
          </a:prstGeom>
        </p:spPr>
        <p:txBody>
          <a:bodyPr wrap="none">
            <a:spAutoFit/>
          </a:bodyPr>
          <a:lstStyle/>
          <a:p>
            <a:fld id="{4A4B75E1-A003-4472-85B0-1721DBA36FD8}" type="slidenum">
              <a:rPr lang="en-US" sz="1800" smtClean="0"/>
              <a:pPr/>
              <a:t>‹#›</a:t>
            </a:fld>
            <a:endParaRPr lang="en-CA" sz="1800" dirty="0"/>
          </a:p>
        </p:txBody>
      </p:sp>
    </p:spTree>
    <p:extLst>
      <p:ext uri="{BB962C8B-B14F-4D97-AF65-F5344CB8AC3E}">
        <p14:creationId xmlns:p14="http://schemas.microsoft.com/office/powerpoint/2010/main" val="1444212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758" y="808723"/>
            <a:ext cx="9584803" cy="547467"/>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284758" y="2076714"/>
            <a:ext cx="9584803" cy="1866237"/>
          </a:xfrm>
          <a:prstGeom prst="rect">
            <a:avLst/>
          </a:prstGeom>
        </p:spPr>
        <p:txBody>
          <a:bodyPr/>
          <a:lstStyle>
            <a:lvl1pPr>
              <a:defRPr sz="2400" b="0" i="0">
                <a:latin typeface="Arial" panose="020B0604020202020204" pitchFamily="34" charset="0"/>
                <a:cs typeface="Arial" panose="020B0604020202020204" pitchFamily="34" charset="0"/>
              </a:defRPr>
            </a:lvl1pPr>
            <a:lvl2pPr>
              <a:defRPr sz="2000" b="0" i="0">
                <a:latin typeface="Arial" panose="020B0604020202020204" pitchFamily="34" charset="0"/>
                <a:cs typeface="Arial" panose="020B0604020202020204" pitchFamily="34" charset="0"/>
              </a:defRPr>
            </a:lvl2pPr>
            <a:lvl3pPr>
              <a:defRPr sz="1800" b="0" i="0">
                <a:latin typeface="Arial" panose="020B0604020202020204" pitchFamily="34" charset="0"/>
                <a:cs typeface="Arial" panose="020B0604020202020204" pitchFamily="34" charset="0"/>
              </a:defRPr>
            </a:lvl3pPr>
            <a:lvl4pPr>
              <a:defRPr sz="1600" b="0" i="0">
                <a:latin typeface="Arial" panose="020B0604020202020204" pitchFamily="34" charset="0"/>
                <a:cs typeface="Arial" panose="020B0604020202020204" pitchFamily="34" charset="0"/>
              </a:defRPr>
            </a:lvl4pPr>
            <a:lvl5pPr>
              <a:defRPr sz="1600" b="0" i="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1284758" y="1519600"/>
            <a:ext cx="9584803" cy="393700"/>
          </a:xfrm>
          <a:prstGeom prst="rect">
            <a:avLst/>
          </a:prstGeom>
        </p:spPr>
        <p:txBody>
          <a:bodyPr/>
          <a:lstStyle>
            <a:lvl1pPr marL="0" indent="0">
              <a:buNone/>
              <a:defRPr/>
            </a:lvl1pPr>
          </a:lstStyle>
          <a:p>
            <a:pPr lvl="0"/>
            <a:r>
              <a:rPr lang="en-US" dirty="0"/>
              <a:t>Subhead</a:t>
            </a:r>
          </a:p>
        </p:txBody>
      </p:sp>
    </p:spTree>
    <p:extLst>
      <p:ext uri="{BB962C8B-B14F-4D97-AF65-F5344CB8AC3E}">
        <p14:creationId xmlns:p14="http://schemas.microsoft.com/office/powerpoint/2010/main" val="155686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lid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347" y="808723"/>
            <a:ext cx="9584803" cy="547467"/>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284348" y="3474367"/>
            <a:ext cx="2816991" cy="1435250"/>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1284348" y="2970683"/>
            <a:ext cx="2816991" cy="393700"/>
          </a:xfrm>
          <a:prstGeom prst="rect">
            <a:avLst/>
          </a:prstGeom>
        </p:spPr>
        <p:txBody>
          <a:bodyPr/>
          <a:lstStyle>
            <a:lvl1pPr marL="0" indent="0">
              <a:buNone/>
              <a:defRPr/>
            </a:lvl1pPr>
          </a:lstStyle>
          <a:p>
            <a:pPr lvl="0"/>
            <a:r>
              <a:rPr lang="en-US" dirty="0"/>
              <a:t>Subhead</a:t>
            </a:r>
          </a:p>
        </p:txBody>
      </p:sp>
      <p:sp>
        <p:nvSpPr>
          <p:cNvPr id="11" name="Content Placeholder 2">
            <a:extLst>
              <a:ext uri="{FF2B5EF4-FFF2-40B4-BE49-F238E27FC236}">
                <a16:creationId xmlns:a16="http://schemas.microsoft.com/office/drawing/2014/main" id="{7E516BCE-7165-A243-9FC6-2884D3BCD19B}"/>
              </a:ext>
            </a:extLst>
          </p:cNvPr>
          <p:cNvSpPr>
            <a:spLocks noGrp="1"/>
          </p:cNvSpPr>
          <p:nvPr>
            <p:ph idx="12"/>
          </p:nvPr>
        </p:nvSpPr>
        <p:spPr>
          <a:xfrm>
            <a:off x="4596637" y="3474367"/>
            <a:ext cx="2816991" cy="1435250"/>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2" name="Text Placeholder 9">
            <a:extLst>
              <a:ext uri="{FF2B5EF4-FFF2-40B4-BE49-F238E27FC236}">
                <a16:creationId xmlns:a16="http://schemas.microsoft.com/office/drawing/2014/main" id="{12D8C2AF-9F62-4C40-8AB9-219007017EF5}"/>
              </a:ext>
            </a:extLst>
          </p:cNvPr>
          <p:cNvSpPr>
            <a:spLocks noGrp="1"/>
          </p:cNvSpPr>
          <p:nvPr>
            <p:ph type="body" sz="quarter" idx="13" hasCustomPrompt="1"/>
          </p:nvPr>
        </p:nvSpPr>
        <p:spPr>
          <a:xfrm>
            <a:off x="4596636" y="2970683"/>
            <a:ext cx="2816991" cy="393700"/>
          </a:xfrm>
          <a:prstGeom prst="rect">
            <a:avLst/>
          </a:prstGeom>
        </p:spPr>
        <p:txBody>
          <a:bodyPr/>
          <a:lstStyle>
            <a:lvl1pPr marL="0" indent="0">
              <a:buNone/>
              <a:defRPr/>
            </a:lvl1pPr>
          </a:lstStyle>
          <a:p>
            <a:pPr lvl="0"/>
            <a:r>
              <a:rPr lang="en-US" dirty="0"/>
              <a:t>Subhead</a:t>
            </a:r>
          </a:p>
        </p:txBody>
      </p:sp>
      <p:sp>
        <p:nvSpPr>
          <p:cNvPr id="14" name="Content Placeholder 2">
            <a:extLst>
              <a:ext uri="{FF2B5EF4-FFF2-40B4-BE49-F238E27FC236}">
                <a16:creationId xmlns:a16="http://schemas.microsoft.com/office/drawing/2014/main" id="{69C4A851-7442-6B4C-9F55-F5A567F2CD80}"/>
              </a:ext>
            </a:extLst>
          </p:cNvPr>
          <p:cNvSpPr>
            <a:spLocks noGrp="1"/>
          </p:cNvSpPr>
          <p:nvPr>
            <p:ph idx="15"/>
          </p:nvPr>
        </p:nvSpPr>
        <p:spPr>
          <a:xfrm>
            <a:off x="7874201" y="3474367"/>
            <a:ext cx="2816991" cy="1435250"/>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5" name="Text Placeholder 9">
            <a:extLst>
              <a:ext uri="{FF2B5EF4-FFF2-40B4-BE49-F238E27FC236}">
                <a16:creationId xmlns:a16="http://schemas.microsoft.com/office/drawing/2014/main" id="{B3C31DC4-DAA8-3046-922A-81245E269D27}"/>
              </a:ext>
            </a:extLst>
          </p:cNvPr>
          <p:cNvSpPr>
            <a:spLocks noGrp="1"/>
          </p:cNvSpPr>
          <p:nvPr>
            <p:ph type="body" sz="quarter" idx="16" hasCustomPrompt="1"/>
          </p:nvPr>
        </p:nvSpPr>
        <p:spPr>
          <a:xfrm>
            <a:off x="7874200" y="2970683"/>
            <a:ext cx="2816991" cy="393700"/>
          </a:xfrm>
          <a:prstGeom prst="rect">
            <a:avLst/>
          </a:prstGeom>
        </p:spPr>
        <p:txBody>
          <a:bodyPr/>
          <a:lstStyle>
            <a:lvl1pPr marL="0" indent="0">
              <a:buNone/>
              <a:defRPr/>
            </a:lvl1pPr>
          </a:lstStyle>
          <a:p>
            <a:pPr lvl="0"/>
            <a:r>
              <a:rPr lang="en-US" dirty="0"/>
              <a:t>Subhead</a:t>
            </a:r>
          </a:p>
        </p:txBody>
      </p:sp>
      <p:sp>
        <p:nvSpPr>
          <p:cNvPr id="8" name="Picture Placeholder 7">
            <a:extLst>
              <a:ext uri="{FF2B5EF4-FFF2-40B4-BE49-F238E27FC236}">
                <a16:creationId xmlns:a16="http://schemas.microsoft.com/office/drawing/2014/main" id="{3F3471CE-1C13-3445-A65E-C34314613D33}"/>
              </a:ext>
            </a:extLst>
          </p:cNvPr>
          <p:cNvSpPr>
            <a:spLocks noGrp="1"/>
          </p:cNvSpPr>
          <p:nvPr>
            <p:ph type="pic" sz="quarter" idx="17"/>
          </p:nvPr>
        </p:nvSpPr>
        <p:spPr>
          <a:xfrm>
            <a:off x="1284346" y="1657250"/>
            <a:ext cx="2544071" cy="1100138"/>
          </a:xfrm>
          <a:prstGeom prst="rect">
            <a:avLst/>
          </a:prstGeom>
        </p:spPr>
        <p:txBody>
          <a:bodyPr/>
          <a:lstStyle/>
          <a:p>
            <a:endParaRPr lang="en-US"/>
          </a:p>
        </p:txBody>
      </p:sp>
      <p:sp>
        <p:nvSpPr>
          <p:cNvPr id="16" name="Picture Placeholder 7">
            <a:extLst>
              <a:ext uri="{FF2B5EF4-FFF2-40B4-BE49-F238E27FC236}">
                <a16:creationId xmlns:a16="http://schemas.microsoft.com/office/drawing/2014/main" id="{3A5DE333-876F-5C41-BF9F-0FE4E3C92B59}"/>
              </a:ext>
            </a:extLst>
          </p:cNvPr>
          <p:cNvSpPr>
            <a:spLocks noGrp="1"/>
          </p:cNvSpPr>
          <p:nvPr>
            <p:ph type="pic" sz="quarter" idx="18"/>
          </p:nvPr>
        </p:nvSpPr>
        <p:spPr>
          <a:xfrm>
            <a:off x="4596636" y="1657249"/>
            <a:ext cx="2544071" cy="1100138"/>
          </a:xfrm>
          <a:prstGeom prst="rect">
            <a:avLst/>
          </a:prstGeom>
        </p:spPr>
        <p:txBody>
          <a:bodyPr/>
          <a:lstStyle/>
          <a:p>
            <a:endParaRPr lang="en-US" dirty="0"/>
          </a:p>
        </p:txBody>
      </p:sp>
      <p:sp>
        <p:nvSpPr>
          <p:cNvPr id="17" name="Picture Placeholder 7">
            <a:extLst>
              <a:ext uri="{FF2B5EF4-FFF2-40B4-BE49-F238E27FC236}">
                <a16:creationId xmlns:a16="http://schemas.microsoft.com/office/drawing/2014/main" id="{A3AD5003-1F5B-1B45-86BE-B2822DDD8B20}"/>
              </a:ext>
            </a:extLst>
          </p:cNvPr>
          <p:cNvSpPr>
            <a:spLocks noGrp="1"/>
          </p:cNvSpPr>
          <p:nvPr>
            <p:ph type="pic" sz="quarter" idx="19"/>
          </p:nvPr>
        </p:nvSpPr>
        <p:spPr>
          <a:xfrm>
            <a:off x="7874200" y="1661791"/>
            <a:ext cx="2544071" cy="1100138"/>
          </a:xfrm>
          <a:prstGeom prst="rect">
            <a:avLst/>
          </a:prstGeom>
        </p:spPr>
        <p:txBody>
          <a:bodyPr/>
          <a:lstStyle/>
          <a:p>
            <a:endParaRPr lang="en-US" dirty="0"/>
          </a:p>
        </p:txBody>
      </p:sp>
    </p:spTree>
    <p:extLst>
      <p:ext uri="{BB962C8B-B14F-4D97-AF65-F5344CB8AC3E}">
        <p14:creationId xmlns:p14="http://schemas.microsoft.com/office/powerpoint/2010/main" val="2979126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758" y="809886"/>
            <a:ext cx="9630289" cy="547467"/>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284758" y="2126500"/>
            <a:ext cx="4345835" cy="1721404"/>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7" name="Picture Placeholder 5">
            <a:extLst>
              <a:ext uri="{FF2B5EF4-FFF2-40B4-BE49-F238E27FC236}">
                <a16:creationId xmlns:a16="http://schemas.microsoft.com/office/drawing/2014/main" id="{5E900500-829A-8D46-9FE9-2146BDF77F64}"/>
              </a:ext>
            </a:extLst>
          </p:cNvPr>
          <p:cNvSpPr>
            <a:spLocks noGrp="1"/>
          </p:cNvSpPr>
          <p:nvPr>
            <p:ph type="pic" sz="quarter" idx="11"/>
          </p:nvPr>
        </p:nvSpPr>
        <p:spPr>
          <a:xfrm>
            <a:off x="6140119" y="1638010"/>
            <a:ext cx="4774928" cy="2837737"/>
          </a:xfrm>
          <a:prstGeom prst="rect">
            <a:avLst/>
          </a:prstGeom>
        </p:spPr>
        <p:txBody>
          <a:bodyPr/>
          <a:lstStyle/>
          <a:p>
            <a:endParaRPr lang="en-US"/>
          </a:p>
        </p:txBody>
      </p:sp>
      <p:sp>
        <p:nvSpPr>
          <p:cNvPr id="6" name="Text Placeholder 3">
            <a:extLst>
              <a:ext uri="{FF2B5EF4-FFF2-40B4-BE49-F238E27FC236}">
                <a16:creationId xmlns:a16="http://schemas.microsoft.com/office/drawing/2014/main" id="{F8D391E8-C76A-E046-AF18-6F9786B8332D}"/>
              </a:ext>
            </a:extLst>
          </p:cNvPr>
          <p:cNvSpPr>
            <a:spLocks noGrp="1"/>
          </p:cNvSpPr>
          <p:nvPr>
            <p:ph type="body" sz="quarter" idx="12" hasCustomPrompt="1"/>
          </p:nvPr>
        </p:nvSpPr>
        <p:spPr>
          <a:xfrm>
            <a:off x="1284758" y="1519600"/>
            <a:ext cx="4345835" cy="393700"/>
          </a:xfrm>
          <a:prstGeom prst="rect">
            <a:avLst/>
          </a:prstGeom>
        </p:spPr>
        <p:txBody>
          <a:bodyPr/>
          <a:lstStyle>
            <a:lvl1pPr marL="0" indent="0">
              <a:buFontTx/>
              <a:buNone/>
              <a:defRPr/>
            </a:lvl1pPr>
          </a:lstStyle>
          <a:p>
            <a:r>
              <a:rPr lang="en-US" dirty="0"/>
              <a:t>Subhead</a:t>
            </a:r>
          </a:p>
        </p:txBody>
      </p:sp>
    </p:spTree>
    <p:extLst>
      <p:ext uri="{BB962C8B-B14F-4D97-AF65-F5344CB8AC3E}">
        <p14:creationId xmlns:p14="http://schemas.microsoft.com/office/powerpoint/2010/main" val="3385041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758" y="808723"/>
            <a:ext cx="9765044" cy="615816"/>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6596888" y="2124004"/>
            <a:ext cx="4452914" cy="1975746"/>
          </a:xfrm>
          <a:prstGeom prst="rect">
            <a:avLst/>
          </a:prstGeom>
        </p:spPr>
        <p:txBody>
          <a:bodyPr/>
          <a:lstStyle>
            <a:lvl1pPr marL="0" indent="0">
              <a:buNone/>
              <a:defRPr sz="1800" b="0" i="0">
                <a:latin typeface="Arial" panose="020B0604020202020204" pitchFamily="34" charset="0"/>
                <a:cs typeface="Arial" panose="020B0604020202020204" pitchFamily="34" charset="0"/>
              </a:defRPr>
            </a:lvl1pPr>
            <a:lvl2pPr marL="457189" indent="0">
              <a:buNone/>
              <a:defRPr sz="2000" b="0" i="0">
                <a:latin typeface="Arial" panose="020B0604020202020204" pitchFamily="34" charset="0"/>
                <a:cs typeface="Arial" panose="020B0604020202020204" pitchFamily="34" charset="0"/>
              </a:defRPr>
            </a:lvl2pPr>
            <a:lvl3pPr marL="914377" indent="0">
              <a:buNone/>
              <a:defRPr sz="1800" b="0" i="0">
                <a:latin typeface="Arial" panose="020B0604020202020204" pitchFamily="34" charset="0"/>
                <a:cs typeface="Arial" panose="020B0604020202020204" pitchFamily="34" charset="0"/>
              </a:defRPr>
            </a:lvl3pPr>
            <a:lvl4pPr marL="1371566" indent="0">
              <a:buNone/>
              <a:defRPr sz="1600" b="0" i="0">
                <a:latin typeface="Arial" panose="020B0604020202020204" pitchFamily="34" charset="0"/>
                <a:cs typeface="Arial" panose="020B0604020202020204" pitchFamily="34" charset="0"/>
              </a:defRPr>
            </a:lvl4pPr>
            <a:lvl5pPr marL="1828754" indent="0">
              <a:buNone/>
              <a:defRPr sz="1600"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6596888" y="1636847"/>
            <a:ext cx="2816991" cy="393700"/>
          </a:xfrm>
          <a:prstGeom prst="rect">
            <a:avLst/>
          </a:prstGeom>
        </p:spPr>
        <p:txBody>
          <a:bodyPr/>
          <a:lstStyle>
            <a:lvl1pPr marL="0" indent="0">
              <a:buNone/>
              <a:defRPr/>
            </a:lvl1pPr>
          </a:lstStyle>
          <a:p>
            <a:pPr lvl="0"/>
            <a:r>
              <a:rPr lang="en-US" dirty="0"/>
              <a:t>Subhead</a:t>
            </a:r>
          </a:p>
        </p:txBody>
      </p:sp>
      <p:sp>
        <p:nvSpPr>
          <p:cNvPr id="11" name="Picture Placeholder 5">
            <a:extLst>
              <a:ext uri="{FF2B5EF4-FFF2-40B4-BE49-F238E27FC236}">
                <a16:creationId xmlns:a16="http://schemas.microsoft.com/office/drawing/2014/main" id="{5862DD82-65A9-184D-9447-FB2C64FCFBDE}"/>
              </a:ext>
            </a:extLst>
          </p:cNvPr>
          <p:cNvSpPr>
            <a:spLocks noGrp="1"/>
          </p:cNvSpPr>
          <p:nvPr>
            <p:ph type="pic" sz="quarter" idx="11"/>
          </p:nvPr>
        </p:nvSpPr>
        <p:spPr>
          <a:xfrm>
            <a:off x="1284758" y="1638010"/>
            <a:ext cx="4774928" cy="2837737"/>
          </a:xfrm>
          <a:prstGeom prst="rect">
            <a:avLst/>
          </a:prstGeom>
        </p:spPr>
        <p:txBody>
          <a:bodyPr/>
          <a:lstStyle/>
          <a:p>
            <a:endParaRPr lang="en-US"/>
          </a:p>
        </p:txBody>
      </p:sp>
    </p:spTree>
    <p:extLst>
      <p:ext uri="{BB962C8B-B14F-4D97-AF65-F5344CB8AC3E}">
        <p14:creationId xmlns:p14="http://schemas.microsoft.com/office/powerpoint/2010/main" val="4048730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71FF94BB-FD69-2C49-9E5A-9E68DBE37C4D}"/>
              </a:ext>
            </a:extLst>
          </p:cNvPr>
          <p:cNvSpPr>
            <a:spLocks noGrp="1"/>
          </p:cNvSpPr>
          <p:nvPr>
            <p:ph type="pic" sz="quarter" idx="10"/>
          </p:nvPr>
        </p:nvSpPr>
        <p:spPr>
          <a:xfrm>
            <a:off x="1" y="-1"/>
            <a:ext cx="12192000" cy="5270501"/>
          </a:xfrm>
          <a:prstGeom prst="rect">
            <a:avLst/>
          </a:prstGeom>
        </p:spPr>
        <p:txBody>
          <a:bodyPr/>
          <a:lstStyle/>
          <a:p>
            <a:endParaRPr lang="en-US"/>
          </a:p>
        </p:txBody>
      </p:sp>
    </p:spTree>
    <p:extLst>
      <p:ext uri="{BB962C8B-B14F-4D97-AF65-F5344CB8AC3E}">
        <p14:creationId xmlns:p14="http://schemas.microsoft.com/office/powerpoint/2010/main" val="1881128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ransition Slide 2">
    <p:spTree>
      <p:nvGrpSpPr>
        <p:cNvPr id="1" name=""/>
        <p:cNvGrpSpPr/>
        <p:nvPr/>
      </p:nvGrpSpPr>
      <p:grpSpPr>
        <a:xfrm>
          <a:off x="0" y="0"/>
          <a:ext cx="0" cy="0"/>
          <a:chOff x="0" y="0"/>
          <a:chExt cx="0" cy="0"/>
        </a:xfrm>
      </p:grpSpPr>
      <p:sp>
        <p:nvSpPr>
          <p:cNvPr id="5" name="Text Placeholder 9">
            <a:extLst>
              <a:ext uri="{FF2B5EF4-FFF2-40B4-BE49-F238E27FC236}">
                <a16:creationId xmlns:a16="http://schemas.microsoft.com/office/drawing/2014/main" id="{BDDE0F12-FF96-9C43-A14D-576CC5F418FE}"/>
              </a:ext>
            </a:extLst>
          </p:cNvPr>
          <p:cNvSpPr>
            <a:spLocks noGrp="1"/>
          </p:cNvSpPr>
          <p:nvPr>
            <p:ph type="body" sz="quarter" idx="10" hasCustomPrompt="1"/>
          </p:nvPr>
        </p:nvSpPr>
        <p:spPr>
          <a:xfrm>
            <a:off x="713292" y="1591521"/>
            <a:ext cx="2029909" cy="2725837"/>
          </a:xfrm>
          <a:prstGeom prst="rect">
            <a:avLst/>
          </a:prstGeom>
        </p:spPr>
        <p:txBody>
          <a:bodyPr/>
          <a:lstStyle>
            <a:lvl1pPr marL="0" indent="0">
              <a:buNone/>
              <a:defRPr sz="2000"/>
            </a:lvl1pPr>
          </a:lstStyle>
          <a:p>
            <a:pPr lvl="0"/>
            <a:r>
              <a:rPr lang="en-US" dirty="0"/>
              <a:t>Subhead</a:t>
            </a:r>
          </a:p>
        </p:txBody>
      </p:sp>
      <p:sp>
        <p:nvSpPr>
          <p:cNvPr id="4" name="Picture Placeholder 3">
            <a:extLst>
              <a:ext uri="{FF2B5EF4-FFF2-40B4-BE49-F238E27FC236}">
                <a16:creationId xmlns:a16="http://schemas.microsoft.com/office/drawing/2014/main" id="{A8F00FAC-9108-6C41-9CDD-082F77FE0525}"/>
              </a:ext>
            </a:extLst>
          </p:cNvPr>
          <p:cNvSpPr>
            <a:spLocks noGrp="1"/>
          </p:cNvSpPr>
          <p:nvPr>
            <p:ph type="pic" sz="quarter" idx="11"/>
          </p:nvPr>
        </p:nvSpPr>
        <p:spPr>
          <a:xfrm>
            <a:off x="3329609" y="-1"/>
            <a:ext cx="8862392" cy="5270501"/>
          </a:xfrm>
          <a:prstGeom prst="rect">
            <a:avLst/>
          </a:prstGeom>
        </p:spPr>
        <p:txBody>
          <a:bodyPr/>
          <a:lstStyle/>
          <a:p>
            <a:endParaRPr lang="en-US"/>
          </a:p>
        </p:txBody>
      </p:sp>
    </p:spTree>
    <p:extLst>
      <p:ext uri="{BB962C8B-B14F-4D97-AF65-F5344CB8AC3E}">
        <p14:creationId xmlns:p14="http://schemas.microsoft.com/office/powerpoint/2010/main" val="3709744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Slide 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1284760" y="799098"/>
            <a:ext cx="6275408" cy="547467"/>
          </a:xfrm>
          <a:prstGeom prst="rect">
            <a:avLst/>
          </a:prstGeom>
        </p:spPr>
        <p:txBody>
          <a:bodyPr/>
          <a:lstStyle>
            <a:lvl1pP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284760" y="2067089"/>
            <a:ext cx="6275408" cy="1866237"/>
          </a:xfrm>
          <a:prstGeom prst="rect">
            <a:avLst/>
          </a:prstGeom>
        </p:spPr>
        <p:txBody>
          <a:bodyPr/>
          <a:lstStyle>
            <a:lvl1pPr>
              <a:defRPr sz="2400" b="0" i="0">
                <a:latin typeface="Arial" panose="020B0604020202020204" pitchFamily="34" charset="0"/>
                <a:cs typeface="Arial" panose="020B0604020202020204" pitchFamily="34" charset="0"/>
              </a:defRPr>
            </a:lvl1pPr>
            <a:lvl2pPr>
              <a:defRPr sz="2000" b="0" i="0">
                <a:latin typeface="Arial" panose="020B0604020202020204" pitchFamily="34" charset="0"/>
                <a:cs typeface="Arial" panose="020B0604020202020204" pitchFamily="34" charset="0"/>
              </a:defRPr>
            </a:lvl2pPr>
            <a:lvl3pPr>
              <a:defRPr sz="1800" b="0" i="0">
                <a:latin typeface="Arial" panose="020B0604020202020204" pitchFamily="34" charset="0"/>
                <a:cs typeface="Arial" panose="020B0604020202020204" pitchFamily="34" charset="0"/>
              </a:defRPr>
            </a:lvl3pPr>
            <a:lvl4pPr>
              <a:defRPr sz="1600" b="0" i="0">
                <a:latin typeface="Arial" panose="020B0604020202020204" pitchFamily="34" charset="0"/>
                <a:cs typeface="Arial" panose="020B0604020202020204" pitchFamily="34" charset="0"/>
              </a:defRPr>
            </a:lvl4pPr>
            <a:lvl5pPr>
              <a:defRPr sz="1600" b="0" i="0">
                <a:latin typeface="Arial" panose="020B0604020202020204" pitchFamily="34" charset="0"/>
                <a:cs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1284758" y="1509975"/>
            <a:ext cx="6275408" cy="393700"/>
          </a:xfrm>
          <a:prstGeom prst="rect">
            <a:avLst/>
          </a:prstGeom>
        </p:spPr>
        <p:txBody>
          <a:bodyPr/>
          <a:lstStyle>
            <a:lvl1pPr marL="0" indent="0">
              <a:buNone/>
              <a:defRPr/>
            </a:lvl1pPr>
          </a:lstStyle>
          <a:p>
            <a:pPr lvl="0"/>
            <a:r>
              <a:rPr lang="en-US" dirty="0"/>
              <a:t>Subhead</a:t>
            </a:r>
          </a:p>
        </p:txBody>
      </p:sp>
      <p:sp>
        <p:nvSpPr>
          <p:cNvPr id="6" name="Picture Placeholder 3">
            <a:extLst>
              <a:ext uri="{FF2B5EF4-FFF2-40B4-BE49-F238E27FC236}">
                <a16:creationId xmlns:a16="http://schemas.microsoft.com/office/drawing/2014/main" id="{D446A48D-3A91-D042-B9BD-0834A734BB8B}"/>
              </a:ext>
            </a:extLst>
          </p:cNvPr>
          <p:cNvSpPr>
            <a:spLocks noGrp="1"/>
          </p:cNvSpPr>
          <p:nvPr>
            <p:ph type="pic" sz="quarter" idx="11"/>
          </p:nvPr>
        </p:nvSpPr>
        <p:spPr>
          <a:xfrm>
            <a:off x="8647039" y="-1"/>
            <a:ext cx="3544961" cy="5270501"/>
          </a:xfrm>
          <a:prstGeom prst="rect">
            <a:avLst/>
          </a:prstGeom>
        </p:spPr>
        <p:txBody>
          <a:bodyPr/>
          <a:lstStyle/>
          <a:p>
            <a:endParaRPr lang="en-US"/>
          </a:p>
        </p:txBody>
      </p:sp>
    </p:spTree>
    <p:extLst>
      <p:ext uri="{BB962C8B-B14F-4D97-AF65-F5344CB8AC3E}">
        <p14:creationId xmlns:p14="http://schemas.microsoft.com/office/powerpoint/2010/main" val="2531958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har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28FB2-9571-4A43-9B1A-CC065AE3666E}"/>
              </a:ext>
            </a:extLst>
          </p:cNvPr>
          <p:cNvSpPr>
            <a:spLocks noGrp="1"/>
          </p:cNvSpPr>
          <p:nvPr>
            <p:ph type="title" hasCustomPrompt="1"/>
          </p:nvPr>
        </p:nvSpPr>
        <p:spPr>
          <a:xfrm>
            <a:off x="4988688" y="401660"/>
            <a:ext cx="5648445" cy="547467"/>
          </a:xfrm>
          <a:prstGeom prst="rect">
            <a:avLst/>
          </a:prstGeom>
        </p:spPr>
        <p:txBody>
          <a:bodyPr/>
          <a:lstStyle>
            <a:lvl1pPr algn="ctr">
              <a:defRPr sz="3600" baseline="0">
                <a:solidFill>
                  <a:srgbClr val="385E9D"/>
                </a:solidFill>
              </a:defRPr>
            </a:lvl1pPr>
          </a:lstStyle>
          <a:p>
            <a:r>
              <a:rPr lang="en-US" dirty="0"/>
              <a:t>Header</a:t>
            </a:r>
          </a:p>
        </p:txBody>
      </p:sp>
      <p:sp>
        <p:nvSpPr>
          <p:cNvPr id="3" name="Content Placeholder 2">
            <a:extLst>
              <a:ext uri="{FF2B5EF4-FFF2-40B4-BE49-F238E27FC236}">
                <a16:creationId xmlns:a16="http://schemas.microsoft.com/office/drawing/2014/main" id="{F7F5C893-AFC1-214F-AA23-AA20B7E54EED}"/>
              </a:ext>
            </a:extLst>
          </p:cNvPr>
          <p:cNvSpPr>
            <a:spLocks noGrp="1"/>
          </p:cNvSpPr>
          <p:nvPr>
            <p:ph idx="1"/>
          </p:nvPr>
        </p:nvSpPr>
        <p:spPr>
          <a:xfrm>
            <a:off x="1030148" y="4195949"/>
            <a:ext cx="2421037" cy="739129"/>
          </a:xfrm>
          <a:prstGeom prst="rect">
            <a:avLst/>
          </a:prstGeom>
        </p:spPr>
        <p:txBody>
          <a:bodyPr/>
          <a:lstStyle>
            <a:lvl1pPr>
              <a:defRPr sz="1400" b="0" i="0">
                <a:latin typeface="Arial" panose="020B0604020202020204" pitchFamily="34" charset="0"/>
                <a:cs typeface="Arial" panose="020B0604020202020204" pitchFamily="34" charset="0"/>
              </a:defRPr>
            </a:lvl1pPr>
            <a:lvl2pPr>
              <a:defRPr sz="1200" b="0" i="0">
                <a:latin typeface="Arial" panose="020B0604020202020204" pitchFamily="34" charset="0"/>
                <a:cs typeface="Arial" panose="020B0604020202020204" pitchFamily="34" charset="0"/>
              </a:defRPr>
            </a:lvl2pPr>
            <a:lvl3pPr>
              <a:defRPr sz="1100" b="0" i="0">
                <a:latin typeface="Arial" panose="020B0604020202020204" pitchFamily="34" charset="0"/>
                <a:cs typeface="Arial" panose="020B0604020202020204" pitchFamily="34" charset="0"/>
              </a:defRPr>
            </a:lvl3pPr>
            <a:lvl4pPr>
              <a:defRPr sz="1051" b="0" i="0">
                <a:latin typeface="Arial" panose="020B0604020202020204" pitchFamily="34" charset="0"/>
                <a:cs typeface="Arial" panose="020B0604020202020204" pitchFamily="34" charset="0"/>
              </a:defRPr>
            </a:lvl4pPr>
            <a:lvl5pPr>
              <a:defRPr sz="1051" b="0" i="0">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10" name="Text Placeholder 9">
            <a:extLst>
              <a:ext uri="{FF2B5EF4-FFF2-40B4-BE49-F238E27FC236}">
                <a16:creationId xmlns:a16="http://schemas.microsoft.com/office/drawing/2014/main" id="{FA3898BC-F303-6C4A-9B15-B424F3FAC75A}"/>
              </a:ext>
            </a:extLst>
          </p:cNvPr>
          <p:cNvSpPr>
            <a:spLocks noGrp="1"/>
          </p:cNvSpPr>
          <p:nvPr>
            <p:ph type="body" sz="quarter" idx="10" hasCustomPrompt="1"/>
          </p:nvPr>
        </p:nvSpPr>
        <p:spPr>
          <a:xfrm>
            <a:off x="1294435" y="1795443"/>
            <a:ext cx="2710407" cy="1781134"/>
          </a:xfrm>
          <a:prstGeom prst="rect">
            <a:avLst/>
          </a:prstGeom>
        </p:spPr>
        <p:txBody>
          <a:bodyPr/>
          <a:lstStyle>
            <a:lvl1pPr marL="0" indent="0">
              <a:buNone/>
              <a:defRPr/>
            </a:lvl1pPr>
          </a:lstStyle>
          <a:p>
            <a:pPr lvl="0"/>
            <a:r>
              <a:rPr lang="en-US" dirty="0"/>
              <a:t>Subhead</a:t>
            </a:r>
          </a:p>
        </p:txBody>
      </p:sp>
      <p:sp>
        <p:nvSpPr>
          <p:cNvPr id="8" name="Chart Placeholder 7">
            <a:extLst>
              <a:ext uri="{FF2B5EF4-FFF2-40B4-BE49-F238E27FC236}">
                <a16:creationId xmlns:a16="http://schemas.microsoft.com/office/drawing/2014/main" id="{1839F63E-1986-AB40-9697-98B13AB7A530}"/>
              </a:ext>
            </a:extLst>
          </p:cNvPr>
          <p:cNvSpPr>
            <a:spLocks noGrp="1"/>
          </p:cNvSpPr>
          <p:nvPr>
            <p:ph type="chart" sz="quarter" idx="11"/>
          </p:nvPr>
        </p:nvSpPr>
        <p:spPr>
          <a:xfrm>
            <a:off x="4988688" y="1076327"/>
            <a:ext cx="5648445" cy="3859213"/>
          </a:xfrm>
          <a:prstGeom prst="rect">
            <a:avLst/>
          </a:prstGeom>
        </p:spPr>
        <p:txBody>
          <a:bodyPr/>
          <a:lstStyle/>
          <a:p>
            <a:endParaRPr lang="en-US"/>
          </a:p>
        </p:txBody>
      </p:sp>
    </p:spTree>
    <p:extLst>
      <p:ext uri="{BB962C8B-B14F-4D97-AF65-F5344CB8AC3E}">
        <p14:creationId xmlns:p14="http://schemas.microsoft.com/office/powerpoint/2010/main" val="3301357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026AE49-6FB8-D148-8B0A-A5D9AD168503}"/>
              </a:ext>
            </a:extLst>
          </p:cNvPr>
          <p:cNvSpPr/>
          <p:nvPr userDrawn="1"/>
        </p:nvSpPr>
        <p:spPr>
          <a:xfrm flipV="1">
            <a:off x="9209749" y="5271292"/>
            <a:ext cx="2982251" cy="90000"/>
          </a:xfrm>
          <a:prstGeom prst="rect">
            <a:avLst/>
          </a:prstGeom>
          <a:solidFill>
            <a:srgbClr val="4F2C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F503612-950B-FB4D-821A-216D69A43F75}"/>
              </a:ext>
            </a:extLst>
          </p:cNvPr>
          <p:cNvPicPr>
            <a:picLocks noChangeAspect="1"/>
          </p:cNvPicPr>
          <p:nvPr userDrawn="1"/>
        </p:nvPicPr>
        <p:blipFill>
          <a:blip r:embed="rId14"/>
          <a:stretch>
            <a:fillRect/>
          </a:stretch>
        </p:blipFill>
        <p:spPr>
          <a:xfrm flipV="1">
            <a:off x="-184001" y="5271293"/>
            <a:ext cx="9393750" cy="90000"/>
          </a:xfrm>
          <a:prstGeom prst="rect">
            <a:avLst/>
          </a:prstGeom>
        </p:spPr>
      </p:pic>
    </p:spTree>
    <p:extLst>
      <p:ext uri="{BB962C8B-B14F-4D97-AF65-F5344CB8AC3E}">
        <p14:creationId xmlns:p14="http://schemas.microsoft.com/office/powerpoint/2010/main" val="38556611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l" defTabSz="914377" rtl="0" eaLnBrk="1" latinLnBrk="0" hangingPunct="1">
        <a:lnSpc>
          <a:spcPct val="90000"/>
        </a:lnSpc>
        <a:spcBef>
          <a:spcPct val="0"/>
        </a:spcBef>
        <a:buNone/>
        <a:defRPr sz="4400" b="1" i="0" kern="1200">
          <a:solidFill>
            <a:schemeClr val="accent1">
              <a:lumMod val="75000"/>
            </a:schemeClr>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b="1" i="0" kern="1200">
          <a:solidFill>
            <a:schemeClr val="tx1"/>
          </a:solidFill>
          <a:latin typeface="Arial" panose="020B0604020202020204" pitchFamily="34" charset="0"/>
          <a:ea typeface="+mn-ea"/>
          <a:cs typeface="Arial" panose="020B0604020202020204" pitchFamily="34" charset="0"/>
        </a:defRPr>
      </a:lvl1pPr>
      <a:lvl2pPr marL="685783" indent="-228594" algn="l" defTabSz="914377" rtl="0" eaLnBrk="1" latinLnBrk="0" hangingPunct="1">
        <a:lnSpc>
          <a:spcPct val="9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9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9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hyperlink" Target="http://umanitoba.ca/student/academicintegrity/ai-working-group.html"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hyperlink" Target="http://umanitoba.ca/student/academicintegrity/ai-working-group.html" TargetMode="External"/><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http://umanitoba.ca/student/academicintegrity/ai-working-group.html" TargetMode="External"/><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hyperlink" Target="http://umanitoba.ca/student/academicintegrity/ai-working-group.html" TargetMode="External"/><Relationship Id="rId2" Type="http://schemas.openxmlformats.org/officeDocument/2006/relationships/notesSlide" Target="../notesSlides/notesSlide15.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hyperlink" Target="http://umanitoba.ca/student/academicintegrity/ai-working-group.html" TargetMode="External"/><Relationship Id="rId2" Type="http://schemas.openxmlformats.org/officeDocument/2006/relationships/notesSlide" Target="../notesSlides/notesSlide17.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3" Type="http://schemas.openxmlformats.org/officeDocument/2006/relationships/hyperlink" Target="http://umanitoba.ca/student/academicintegrity/ai-working-group.html"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3" Type="http://schemas.openxmlformats.org/officeDocument/2006/relationships/hyperlink" Target="http://umanitoba.ca/student/resource/student_advocacy/" TargetMode="External"/><Relationship Id="rId2" Type="http://schemas.openxmlformats.org/officeDocument/2006/relationships/hyperlink" Target="http://umanitoba.ca/student/academiclearning"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umanitoba.ca/student/resource/student_advocacy/student_conduct.html"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600E4BC-8EB1-4A4B-8A07-BCDE006AA55D}"/>
              </a:ext>
            </a:extLst>
          </p:cNvPr>
          <p:cNvSpPr>
            <a:spLocks noGrp="1"/>
          </p:cNvSpPr>
          <p:nvPr>
            <p:ph type="title"/>
          </p:nvPr>
        </p:nvSpPr>
        <p:spPr/>
        <p:txBody>
          <a:bodyPr/>
          <a:lstStyle/>
          <a:p>
            <a:r>
              <a:rPr lang="en-US" dirty="0"/>
              <a:t>Academic Integrity</a:t>
            </a:r>
          </a:p>
        </p:txBody>
      </p:sp>
      <p:sp>
        <p:nvSpPr>
          <p:cNvPr id="5" name="Text Placeholder 4">
            <a:extLst>
              <a:ext uri="{FF2B5EF4-FFF2-40B4-BE49-F238E27FC236}">
                <a16:creationId xmlns:a16="http://schemas.microsoft.com/office/drawing/2014/main" id="{175B9997-7BB5-2241-ABDF-C779765D7906}"/>
              </a:ext>
            </a:extLst>
          </p:cNvPr>
          <p:cNvSpPr>
            <a:spLocks noGrp="1"/>
          </p:cNvSpPr>
          <p:nvPr>
            <p:ph type="body" idx="1"/>
          </p:nvPr>
        </p:nvSpPr>
        <p:spPr/>
        <p:txBody>
          <a:bodyPr>
            <a:normAutofit lnSpcReduction="10000"/>
          </a:bodyPr>
          <a:lstStyle/>
          <a:p>
            <a:r>
              <a:rPr lang="en-US" dirty="0"/>
              <a:t>An important conversation</a:t>
            </a:r>
          </a:p>
        </p:txBody>
      </p:sp>
      <p:pic>
        <p:nvPicPr>
          <p:cNvPr id="6" name="Picture 5">
            <a:extLst>
              <a:ext uri="{FF2B5EF4-FFF2-40B4-BE49-F238E27FC236}">
                <a16:creationId xmlns:a16="http://schemas.microsoft.com/office/drawing/2014/main" id="{231CD3C2-F3FC-F043-9406-98A046E626E0}"/>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8582665" y="4969566"/>
            <a:ext cx="2920177" cy="1414058"/>
          </a:xfrm>
          <a:prstGeom prst="rect">
            <a:avLst/>
          </a:prstGeom>
        </p:spPr>
      </p:pic>
    </p:spTree>
    <p:extLst>
      <p:ext uri="{BB962C8B-B14F-4D97-AF65-F5344CB8AC3E}">
        <p14:creationId xmlns:p14="http://schemas.microsoft.com/office/powerpoint/2010/main" val="1735770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extLst>
              <p:ext uri="{D42A27DB-BD31-4B8C-83A1-F6EECF244321}">
                <p14:modId xmlns:p14="http://schemas.microsoft.com/office/powerpoint/2010/main" val="927804161"/>
              </p:ext>
            </p:extLst>
          </p:nvPr>
        </p:nvGraphicFramePr>
        <p:xfrm>
          <a:off x="1990724" y="760140"/>
          <a:ext cx="8258175" cy="49846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DA56DD0E-568C-4F3A-9B67-87FA3E71D7B1}"/>
              </a:ext>
            </a:extLst>
          </p:cNvPr>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5" name="TextBox 4">
            <a:extLst>
              <a:ext uri="{FF2B5EF4-FFF2-40B4-BE49-F238E27FC236}">
                <a16:creationId xmlns:a16="http://schemas.microsoft.com/office/drawing/2014/main" id="{8C3F06C6-D959-41AF-928A-85638A3DC532}"/>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2229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5080000" y="1347536"/>
            <a:ext cx="5168900" cy="2795065"/>
          </a:xfrm>
          <a:prstGeom prst="rect">
            <a:avLst/>
          </a:prstGeom>
          <a:ln>
            <a:miter lim="800000"/>
            <a:headEnd/>
            <a:tailEnd/>
          </a:ln>
        </p:spPr>
        <p:txBody>
          <a:bodyPr>
            <a:normAutofit/>
          </a:bodyPr>
          <a:lstStyle/>
          <a:p>
            <a:pPr eaLnBrk="0" hangingPunct="0">
              <a:lnSpc>
                <a:spcPct val="114000"/>
              </a:lnSpc>
              <a:spcBef>
                <a:spcPts val="600"/>
              </a:spcBef>
              <a:defRPr/>
            </a:pPr>
            <a:r>
              <a:rPr lang="en-US" sz="2000" dirty="0">
                <a:latin typeface="Myriad Web Pro" pitchFamily="34" charset="0"/>
              </a:rPr>
              <a:t>“the presentation or use of information, ideas, sentences, findings, etc. as one’s own without appropriate citation in a written assignment, test or final examination.”</a:t>
            </a:r>
          </a:p>
        </p:txBody>
      </p:sp>
      <p:sp>
        <p:nvSpPr>
          <p:cNvPr id="3" name="TextBox 2"/>
          <p:cNvSpPr txBox="1"/>
          <p:nvPr/>
        </p:nvSpPr>
        <p:spPr>
          <a:xfrm>
            <a:off x="836732" y="5506179"/>
            <a:ext cx="5035216" cy="276999"/>
          </a:xfrm>
          <a:prstGeom prst="rect">
            <a:avLst/>
          </a:prstGeom>
          <a:noFill/>
        </p:spPr>
        <p:txBody>
          <a:bodyPr wrap="square" rtlCol="0">
            <a:spAutoFit/>
          </a:bodyPr>
          <a:lstStyle/>
          <a:p>
            <a:pPr algn="r"/>
            <a:r>
              <a:rPr lang="en-US" sz="1200" dirty="0"/>
              <a:t>This definition is located in the Student Academic Misconduct Procedure.</a:t>
            </a:r>
          </a:p>
        </p:txBody>
      </p:sp>
      <p:grpSp>
        <p:nvGrpSpPr>
          <p:cNvPr id="8" name="Group 7"/>
          <p:cNvGrpSpPr/>
          <p:nvPr/>
        </p:nvGrpSpPr>
        <p:grpSpPr>
          <a:xfrm>
            <a:off x="2064001" y="1440001"/>
            <a:ext cx="2580679" cy="1548407"/>
            <a:chOff x="0" y="814890"/>
            <a:chExt cx="2580679" cy="1548407"/>
          </a:xfrm>
          <a:scene3d>
            <a:camera prst="orthographicFront">
              <a:rot lat="0" lon="0" rev="0"/>
            </a:camera>
            <a:lightRig rig="contrasting" dir="t">
              <a:rot lat="0" lon="0" rev="1200000"/>
            </a:lightRig>
          </a:scene3d>
        </p:grpSpPr>
        <p:sp>
          <p:nvSpPr>
            <p:cNvPr id="9" name="Rectangle 8"/>
            <p:cNvSpPr/>
            <p:nvPr/>
          </p:nvSpPr>
          <p:spPr>
            <a:xfrm>
              <a:off x="0" y="814890"/>
              <a:ext cx="2580679" cy="1548407"/>
            </a:xfrm>
            <a:prstGeom prst="rect">
              <a:avLst/>
            </a:prstGeom>
            <a:solidFill>
              <a:schemeClr val="accent2">
                <a:lumMod val="75000"/>
              </a:schemeClr>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2">
                <a:hueOff val="0"/>
                <a:satOff val="0"/>
                <a:lumOff val="0"/>
                <a:alphaOff val="0"/>
              </a:schemeClr>
            </a:effectRef>
            <a:fontRef idx="minor">
              <a:schemeClr val="lt1"/>
            </a:fontRef>
          </p:style>
        </p:sp>
        <p:sp>
          <p:nvSpPr>
            <p:cNvPr id="10" name="TextBox 9"/>
            <p:cNvSpPr txBox="1"/>
            <p:nvPr/>
          </p:nvSpPr>
          <p:spPr>
            <a:xfrm>
              <a:off x="0" y="814890"/>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Plagiarism</a:t>
              </a:r>
            </a:p>
          </p:txBody>
        </p:sp>
      </p:grpSp>
      <p:pic>
        <p:nvPicPr>
          <p:cNvPr id="11" name="Picture 10">
            <a:extLst>
              <a:ext uri="{FF2B5EF4-FFF2-40B4-BE49-F238E27FC236}">
                <a16:creationId xmlns:a16="http://schemas.microsoft.com/office/drawing/2014/main" id="{1B400072-0F64-443A-A180-BAE6DCDCEE6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2" name="TextBox 11">
            <a:extLst>
              <a:ext uri="{FF2B5EF4-FFF2-40B4-BE49-F238E27FC236}">
                <a16:creationId xmlns:a16="http://schemas.microsoft.com/office/drawing/2014/main" id="{CB6AC270-3B81-4CB5-A284-C50118938754}"/>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7553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4784994" y="1257301"/>
            <a:ext cx="5463907" cy="3689273"/>
          </a:xfrm>
          <a:prstGeom prst="rect">
            <a:avLst/>
          </a:prstGeom>
          <a:ln>
            <a:miter lim="800000"/>
            <a:headEnd/>
            <a:tailEnd/>
          </a:ln>
        </p:spPr>
        <p:txBody>
          <a:bodyPr>
            <a:normAutofit fontScale="77500" lnSpcReduction="20000"/>
          </a:bodyPr>
          <a:lstStyle/>
          <a:p>
            <a:pPr marL="342900" indent="-342900" eaLnBrk="0" hangingPunct="0">
              <a:lnSpc>
                <a:spcPct val="134000"/>
              </a:lnSpc>
              <a:spcBef>
                <a:spcPts val="600"/>
              </a:spcBef>
              <a:buFont typeface="Arial" panose="020B0604020202020204" pitchFamily="34" charset="0"/>
              <a:buChar char="•"/>
              <a:defRPr/>
            </a:pPr>
            <a:r>
              <a:rPr lang="en-US" sz="2000" dirty="0">
                <a:latin typeface="Myriad Web Pro" pitchFamily="34" charset="0"/>
              </a:rPr>
              <a:t>Copying text (even if from the instructor’s notes or course textbook) verbatim, without including it in quotation marks and citing the source.</a:t>
            </a:r>
          </a:p>
          <a:p>
            <a:pPr marL="342900" indent="-342900" eaLnBrk="0" hangingPunct="0">
              <a:lnSpc>
                <a:spcPct val="134000"/>
              </a:lnSpc>
              <a:spcBef>
                <a:spcPts val="600"/>
              </a:spcBef>
              <a:buFont typeface="Arial" panose="020B0604020202020204" pitchFamily="34" charset="0"/>
              <a:buChar char="•"/>
              <a:defRPr/>
            </a:pPr>
            <a:r>
              <a:rPr lang="en-US" sz="2000" dirty="0">
                <a:latin typeface="Myriad Web Pro" pitchFamily="34" charset="0"/>
              </a:rPr>
              <a:t>Copying non-written media (e.g., part of or entire diagrams, tables, graphs, maps, images, pictures, or photos) without proper referencing or permissions.</a:t>
            </a:r>
          </a:p>
          <a:p>
            <a:pPr marL="342900" indent="-342900" eaLnBrk="0" hangingPunct="0">
              <a:lnSpc>
                <a:spcPct val="134000"/>
              </a:lnSpc>
              <a:spcBef>
                <a:spcPts val="600"/>
              </a:spcBef>
              <a:buFont typeface="Arial" panose="020B0604020202020204" pitchFamily="34" charset="0"/>
              <a:buChar char="•"/>
              <a:defRPr/>
            </a:pPr>
            <a:r>
              <a:rPr lang="en-US" sz="2000" dirty="0">
                <a:latin typeface="Myriad Web Pro" pitchFamily="34" charset="0"/>
              </a:rPr>
              <a:t>Copying sentences and changing some words without proper citation or acknowledging the source of the ideas or information.</a:t>
            </a:r>
          </a:p>
          <a:p>
            <a:pPr marL="342900" indent="-342900" eaLnBrk="0" hangingPunct="0">
              <a:lnSpc>
                <a:spcPct val="134000"/>
              </a:lnSpc>
              <a:spcBef>
                <a:spcPts val="600"/>
              </a:spcBef>
              <a:buFont typeface="Arial" panose="020B0604020202020204" pitchFamily="34" charset="0"/>
              <a:buChar char="•"/>
              <a:defRPr/>
            </a:pPr>
            <a:r>
              <a:rPr lang="en-US" sz="2000" dirty="0">
                <a:latin typeface="Myriad Web Pro" pitchFamily="34" charset="0"/>
              </a:rPr>
              <a:t>Presenting an idea, summary of information, etc., without acknowledging the source of those ideas or information.</a:t>
            </a:r>
          </a:p>
        </p:txBody>
      </p:sp>
      <p:sp>
        <p:nvSpPr>
          <p:cNvPr id="12" name="TextBox 11"/>
          <p:cNvSpPr txBox="1"/>
          <p:nvPr/>
        </p:nvSpPr>
        <p:spPr>
          <a:xfrm>
            <a:off x="1192193" y="5347279"/>
            <a:ext cx="8067173" cy="646331"/>
          </a:xfrm>
          <a:prstGeom prst="rect">
            <a:avLst/>
          </a:prstGeom>
          <a:noFill/>
        </p:spPr>
        <p:txBody>
          <a:bodyPr wrap="square" rtlCol="0">
            <a:spAutoFit/>
          </a:bodyPr>
          <a:lstStyle/>
          <a:p>
            <a:r>
              <a:rPr lang="en-US" sz="1200" dirty="0"/>
              <a:t>Source: These examples were compiled by members of the </a:t>
            </a:r>
            <a:r>
              <a:rPr lang="en-US" sz="1200" u="sng" dirty="0">
                <a:hlinkClick r:id="rId3"/>
              </a:rPr>
              <a:t>Academic Integrity Working Group</a:t>
            </a:r>
            <a:r>
              <a:rPr lang="en-US" sz="1200" dirty="0"/>
              <a:t> (AIWG) and Associate Dean’s representing various faculties, using  experiences and documents from the Office of Student Advocacy as resources for their preparation.</a:t>
            </a:r>
          </a:p>
        </p:txBody>
      </p:sp>
      <p:grpSp>
        <p:nvGrpSpPr>
          <p:cNvPr id="8" name="Group 7"/>
          <p:cNvGrpSpPr/>
          <p:nvPr/>
        </p:nvGrpSpPr>
        <p:grpSpPr>
          <a:xfrm>
            <a:off x="2064001" y="1440001"/>
            <a:ext cx="2580679" cy="1548407"/>
            <a:chOff x="0" y="814890"/>
            <a:chExt cx="2580679" cy="1548407"/>
          </a:xfrm>
          <a:scene3d>
            <a:camera prst="orthographicFront">
              <a:rot lat="0" lon="0" rev="0"/>
            </a:camera>
            <a:lightRig rig="contrasting" dir="t">
              <a:rot lat="0" lon="0" rev="1200000"/>
            </a:lightRig>
          </a:scene3d>
        </p:grpSpPr>
        <p:sp>
          <p:nvSpPr>
            <p:cNvPr id="9" name="Rectangle 8"/>
            <p:cNvSpPr/>
            <p:nvPr/>
          </p:nvSpPr>
          <p:spPr>
            <a:xfrm>
              <a:off x="0" y="814890"/>
              <a:ext cx="2580679" cy="1548407"/>
            </a:xfrm>
            <a:prstGeom prst="rect">
              <a:avLst/>
            </a:prstGeom>
            <a:solidFill>
              <a:schemeClr val="accent2">
                <a:lumMod val="75000"/>
              </a:schemeClr>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2">
                <a:hueOff val="0"/>
                <a:satOff val="0"/>
                <a:lumOff val="0"/>
                <a:alphaOff val="0"/>
              </a:schemeClr>
            </a:effectRef>
            <a:fontRef idx="minor">
              <a:schemeClr val="lt1"/>
            </a:fontRef>
          </p:style>
        </p:sp>
        <p:sp>
          <p:nvSpPr>
            <p:cNvPr id="10" name="TextBox 9"/>
            <p:cNvSpPr txBox="1"/>
            <p:nvPr/>
          </p:nvSpPr>
          <p:spPr>
            <a:xfrm>
              <a:off x="0" y="814890"/>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b="1" dirty="0">
                  <a:latin typeface="Khmer UI" panose="020B0502040204020203" pitchFamily="34" charset="0"/>
                  <a:cs typeface="Khmer UI" panose="020B0502040204020203" pitchFamily="34" charset="0"/>
                </a:rPr>
                <a:t>Examples of </a:t>
              </a:r>
              <a:r>
                <a:rPr lang="en-US" sz="2400" b="1" dirty="0">
                  <a:latin typeface="Khmer UI" panose="020B0502040204020203" pitchFamily="34" charset="0"/>
                  <a:cs typeface="Khmer UI" panose="020B0502040204020203" pitchFamily="34" charset="0"/>
                </a:rPr>
                <a:t>Plagiarism</a:t>
              </a:r>
            </a:p>
          </p:txBody>
        </p:sp>
      </p:grpSp>
      <p:pic>
        <p:nvPicPr>
          <p:cNvPr id="11" name="Picture 10">
            <a:extLst>
              <a:ext uri="{FF2B5EF4-FFF2-40B4-BE49-F238E27FC236}">
                <a16:creationId xmlns:a16="http://schemas.microsoft.com/office/drawing/2014/main" id="{914A513A-9213-4379-B19C-46038E770148}"/>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3" name="TextBox 12">
            <a:extLst>
              <a:ext uri="{FF2B5EF4-FFF2-40B4-BE49-F238E27FC236}">
                <a16:creationId xmlns:a16="http://schemas.microsoft.com/office/drawing/2014/main" id="{812DC68B-BF42-485D-BFE0-40197C25BB4A}"/>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88702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5080000" y="1257301"/>
            <a:ext cx="5168900" cy="3777416"/>
          </a:xfrm>
          <a:prstGeom prst="rect">
            <a:avLst/>
          </a:prstGeom>
          <a:ln>
            <a:miter lim="800000"/>
            <a:headEnd/>
            <a:tailEnd/>
          </a:ln>
        </p:spPr>
        <p:txBody>
          <a:bodyPr>
            <a:normAutofit/>
          </a:bodyPr>
          <a:lstStyle/>
          <a:p>
            <a:pPr eaLnBrk="0" hangingPunct="0">
              <a:lnSpc>
                <a:spcPct val="114000"/>
              </a:lnSpc>
              <a:defRPr/>
            </a:pPr>
            <a:r>
              <a:rPr lang="en-US" sz="2000" dirty="0">
                <a:latin typeface="Myriad Web Pro" pitchFamily="34" charset="0"/>
              </a:rPr>
              <a:t>“the circumventing of fair testing procedures or contravention of exam regulations.  Such acts may be premeditated/planned or may be unintentional or opportunistic.”</a:t>
            </a:r>
            <a:endParaRPr lang="en-CA" sz="2000" dirty="0">
              <a:latin typeface="Myriad Web Pro" pitchFamily="34" charset="0"/>
            </a:endParaRPr>
          </a:p>
        </p:txBody>
      </p:sp>
      <p:grpSp>
        <p:nvGrpSpPr>
          <p:cNvPr id="11" name="Group 10"/>
          <p:cNvGrpSpPr/>
          <p:nvPr/>
        </p:nvGrpSpPr>
        <p:grpSpPr>
          <a:xfrm>
            <a:off x="2064001" y="1440001"/>
            <a:ext cx="2580679" cy="1548407"/>
            <a:chOff x="2838747" y="814890"/>
            <a:chExt cx="2580679" cy="1548407"/>
          </a:xfrm>
          <a:scene3d>
            <a:camera prst="orthographicFront">
              <a:rot lat="0" lon="0" rev="0"/>
            </a:camera>
            <a:lightRig rig="contrasting" dir="t">
              <a:rot lat="0" lon="0" rev="1200000"/>
            </a:lightRig>
          </a:scene3d>
        </p:grpSpPr>
        <p:sp>
          <p:nvSpPr>
            <p:cNvPr id="12" name="Rectangle 11"/>
            <p:cNvSpPr/>
            <p:nvPr/>
          </p:nvSpPr>
          <p:spPr>
            <a:xfrm>
              <a:off x="2838747" y="814890"/>
              <a:ext cx="2580679" cy="1548407"/>
            </a:xfrm>
            <a:prstGeom prst="rect">
              <a:avLst/>
            </a:prstGeom>
            <a:solidFill>
              <a:srgbClr val="0070C0"/>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3">
                <a:hueOff val="0"/>
                <a:satOff val="0"/>
                <a:lumOff val="0"/>
                <a:alphaOff val="0"/>
              </a:schemeClr>
            </a:effectRef>
            <a:fontRef idx="minor">
              <a:schemeClr val="lt1"/>
            </a:fontRef>
          </p:style>
        </p:sp>
        <p:sp>
          <p:nvSpPr>
            <p:cNvPr id="13" name="TextBox 12"/>
            <p:cNvSpPr txBox="1"/>
            <p:nvPr/>
          </p:nvSpPr>
          <p:spPr>
            <a:xfrm>
              <a:off x="2838747" y="814890"/>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Cheating</a:t>
              </a:r>
            </a:p>
          </p:txBody>
        </p:sp>
      </p:grpSp>
      <p:sp>
        <p:nvSpPr>
          <p:cNvPr id="14" name="TextBox 13"/>
          <p:cNvSpPr txBox="1"/>
          <p:nvPr/>
        </p:nvSpPr>
        <p:spPr>
          <a:xfrm>
            <a:off x="836732" y="5533467"/>
            <a:ext cx="5035216" cy="276999"/>
          </a:xfrm>
          <a:prstGeom prst="rect">
            <a:avLst/>
          </a:prstGeom>
          <a:noFill/>
        </p:spPr>
        <p:txBody>
          <a:bodyPr wrap="square" rtlCol="0">
            <a:spAutoFit/>
          </a:bodyPr>
          <a:lstStyle/>
          <a:p>
            <a:pPr algn="r"/>
            <a:r>
              <a:rPr lang="en-US" sz="1200" dirty="0"/>
              <a:t>This definition is located in the Student Academic Misconduct Procedure.</a:t>
            </a:r>
          </a:p>
        </p:txBody>
      </p:sp>
      <p:pic>
        <p:nvPicPr>
          <p:cNvPr id="8" name="Picture 7">
            <a:extLst>
              <a:ext uri="{FF2B5EF4-FFF2-40B4-BE49-F238E27FC236}">
                <a16:creationId xmlns:a16="http://schemas.microsoft.com/office/drawing/2014/main" id="{BC5F0063-E8A4-4A38-A50C-F3332AC551AD}"/>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9" name="TextBox 8">
            <a:extLst>
              <a:ext uri="{FF2B5EF4-FFF2-40B4-BE49-F238E27FC236}">
                <a16:creationId xmlns:a16="http://schemas.microsoft.com/office/drawing/2014/main" id="{EF86CF15-5D1A-4691-B058-ACDEABB74095}"/>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66795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5080000" y="1257301"/>
            <a:ext cx="5168900" cy="3678257"/>
          </a:xfrm>
          <a:prstGeom prst="rect">
            <a:avLst/>
          </a:prstGeom>
          <a:ln>
            <a:miter lim="800000"/>
            <a:headEnd/>
            <a:tailEnd/>
          </a:ln>
        </p:spPr>
        <p:txBody>
          <a:bodyPr>
            <a:normAutofit/>
          </a:bodyPr>
          <a:lstStyle/>
          <a:p>
            <a:pPr marL="342900" indent="-342900" eaLnBrk="0" hangingPunct="0">
              <a:lnSpc>
                <a:spcPct val="114000"/>
              </a:lnSpc>
              <a:spcBef>
                <a:spcPts val="600"/>
              </a:spcBef>
              <a:buFont typeface="Arial" panose="020B0604020202020204" pitchFamily="34" charset="0"/>
              <a:buChar char="•"/>
              <a:defRPr/>
            </a:pPr>
            <a:r>
              <a:rPr lang="en-US" sz="2000" dirty="0">
                <a:latin typeface="Myriad Web Pro" pitchFamily="34" charset="0"/>
              </a:rPr>
              <a:t>“Looking at another student’s paper or screen during an examination.</a:t>
            </a:r>
          </a:p>
          <a:p>
            <a:pPr marL="342900" indent="-342900" eaLnBrk="0" hangingPunct="0">
              <a:lnSpc>
                <a:spcPct val="114000"/>
              </a:lnSpc>
              <a:spcBef>
                <a:spcPts val="600"/>
              </a:spcBef>
              <a:buFont typeface="Arial" panose="020B0604020202020204" pitchFamily="34" charset="0"/>
              <a:buChar char="•"/>
              <a:defRPr/>
            </a:pPr>
            <a:r>
              <a:rPr lang="en-US" sz="2000" dirty="0">
                <a:latin typeface="Myriad Web Pro" pitchFamily="34" charset="0"/>
              </a:rPr>
              <a:t>“Allowing other students to view/use answers during a test or examination.</a:t>
            </a:r>
          </a:p>
          <a:p>
            <a:pPr marL="342900" indent="-342900" eaLnBrk="0" hangingPunct="0">
              <a:lnSpc>
                <a:spcPct val="114000"/>
              </a:lnSpc>
              <a:spcBef>
                <a:spcPts val="600"/>
              </a:spcBef>
              <a:buFont typeface="Arial" panose="020B0604020202020204" pitchFamily="34" charset="0"/>
              <a:buChar char="•"/>
              <a:defRPr/>
            </a:pPr>
            <a:r>
              <a:rPr lang="en-US" sz="2000" dirty="0">
                <a:latin typeface="Myriad Web Pro" pitchFamily="34" charset="0"/>
              </a:rPr>
              <a:t>“Possession of unauthorized materials in the examination room that could help performance on the exam.”</a:t>
            </a:r>
          </a:p>
        </p:txBody>
      </p:sp>
      <p:grpSp>
        <p:nvGrpSpPr>
          <p:cNvPr id="11" name="Group 10"/>
          <p:cNvGrpSpPr/>
          <p:nvPr/>
        </p:nvGrpSpPr>
        <p:grpSpPr>
          <a:xfrm>
            <a:off x="2064001" y="1440001"/>
            <a:ext cx="2580679" cy="1548407"/>
            <a:chOff x="2838747" y="814890"/>
            <a:chExt cx="2580679" cy="1548407"/>
          </a:xfrm>
          <a:scene3d>
            <a:camera prst="orthographicFront">
              <a:rot lat="0" lon="0" rev="0"/>
            </a:camera>
            <a:lightRig rig="contrasting" dir="t">
              <a:rot lat="0" lon="0" rev="1200000"/>
            </a:lightRig>
          </a:scene3d>
        </p:grpSpPr>
        <p:sp>
          <p:nvSpPr>
            <p:cNvPr id="12" name="Rectangle 11"/>
            <p:cNvSpPr/>
            <p:nvPr/>
          </p:nvSpPr>
          <p:spPr>
            <a:xfrm>
              <a:off x="2838747" y="814890"/>
              <a:ext cx="2580679" cy="1548407"/>
            </a:xfrm>
            <a:prstGeom prst="rect">
              <a:avLst/>
            </a:prstGeom>
            <a:solidFill>
              <a:srgbClr val="0070C0"/>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3">
                <a:hueOff val="0"/>
                <a:satOff val="0"/>
                <a:lumOff val="0"/>
                <a:alphaOff val="0"/>
              </a:schemeClr>
            </a:effectRef>
            <a:fontRef idx="minor">
              <a:schemeClr val="lt1"/>
            </a:fontRef>
          </p:style>
        </p:sp>
        <p:sp>
          <p:nvSpPr>
            <p:cNvPr id="13" name="TextBox 12"/>
            <p:cNvSpPr txBox="1"/>
            <p:nvPr/>
          </p:nvSpPr>
          <p:spPr>
            <a:xfrm>
              <a:off x="2838747" y="814890"/>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Examples of Cheating</a:t>
              </a:r>
            </a:p>
          </p:txBody>
        </p:sp>
      </p:grpSp>
      <p:sp>
        <p:nvSpPr>
          <p:cNvPr id="14" name="TextBox 13"/>
          <p:cNvSpPr txBox="1"/>
          <p:nvPr/>
        </p:nvSpPr>
        <p:spPr>
          <a:xfrm>
            <a:off x="1192193" y="5416529"/>
            <a:ext cx="8067173" cy="646331"/>
          </a:xfrm>
          <a:prstGeom prst="rect">
            <a:avLst/>
          </a:prstGeom>
          <a:noFill/>
        </p:spPr>
        <p:txBody>
          <a:bodyPr wrap="square" rtlCol="0">
            <a:spAutoFit/>
          </a:bodyPr>
          <a:lstStyle/>
          <a:p>
            <a:r>
              <a:rPr lang="en-US" sz="1200" dirty="0"/>
              <a:t>Source: These examples were compiled by members of the </a:t>
            </a:r>
            <a:r>
              <a:rPr lang="en-US" sz="1200" u="sng" dirty="0">
                <a:hlinkClick r:id="rId3"/>
              </a:rPr>
              <a:t>Academic Integrity Working Group</a:t>
            </a:r>
            <a:r>
              <a:rPr lang="en-US" sz="1200" dirty="0"/>
              <a:t> (AIWG) and Associate Dean’s representing various faculties, using  experiences and documents from the Office of Student Advocacy as resources for their preparation.</a:t>
            </a:r>
          </a:p>
        </p:txBody>
      </p:sp>
      <p:pic>
        <p:nvPicPr>
          <p:cNvPr id="8" name="Picture 7">
            <a:extLst>
              <a:ext uri="{FF2B5EF4-FFF2-40B4-BE49-F238E27FC236}">
                <a16:creationId xmlns:a16="http://schemas.microsoft.com/office/drawing/2014/main" id="{48E07119-3D06-4647-8BA8-912E2C9D6A3C}"/>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9" name="TextBox 8">
            <a:extLst>
              <a:ext uri="{FF2B5EF4-FFF2-40B4-BE49-F238E27FC236}">
                <a16:creationId xmlns:a16="http://schemas.microsoft.com/office/drawing/2014/main" id="{E0AED3DD-7AD8-4185-80A1-6FB426B07E28}"/>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79636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bwMode="auto">
          <a:xfrm>
            <a:off x="5080000" y="1257302"/>
            <a:ext cx="5168900" cy="3667239"/>
          </a:xfrm>
          <a:prstGeom prst="rect">
            <a:avLst/>
          </a:prstGeom>
          <a:ln>
            <a:miter lim="800000"/>
            <a:headEnd/>
            <a:tailEnd/>
          </a:ln>
        </p:spPr>
        <p:txBody>
          <a:bodyPr>
            <a:normAutofit/>
          </a:bodyPr>
          <a:lstStyle/>
          <a:p>
            <a:pPr eaLnBrk="0" hangingPunct="0">
              <a:lnSpc>
                <a:spcPct val="134000"/>
              </a:lnSpc>
              <a:spcBef>
                <a:spcPts val="600"/>
              </a:spcBef>
              <a:defRPr/>
            </a:pPr>
            <a:r>
              <a:rPr lang="en-US" sz="2000" dirty="0">
                <a:latin typeface="Myriad Web Pro" pitchFamily="34" charset="0"/>
              </a:rPr>
              <a:t>“When a student and any other unauthorized person work together on assignments, projects, tests, labs or other work unless authorized by the course instructor.”</a:t>
            </a:r>
            <a:endParaRPr lang="en-CA" sz="2000" dirty="0">
              <a:latin typeface="Myriad Web Pro" pitchFamily="34" charset="0"/>
            </a:endParaRPr>
          </a:p>
        </p:txBody>
      </p:sp>
      <p:grpSp>
        <p:nvGrpSpPr>
          <p:cNvPr id="10" name="Group 9"/>
          <p:cNvGrpSpPr/>
          <p:nvPr/>
        </p:nvGrpSpPr>
        <p:grpSpPr>
          <a:xfrm>
            <a:off x="2064001" y="1440001"/>
            <a:ext cx="2580679" cy="1548407"/>
            <a:chOff x="5677495" y="814890"/>
            <a:chExt cx="2580679" cy="1548407"/>
          </a:xfrm>
          <a:scene3d>
            <a:camera prst="orthographicFront">
              <a:rot lat="0" lon="0" rev="0"/>
            </a:camera>
            <a:lightRig rig="contrasting" dir="t">
              <a:rot lat="0" lon="0" rev="1200000"/>
            </a:lightRig>
          </a:scene3d>
        </p:grpSpPr>
        <p:sp>
          <p:nvSpPr>
            <p:cNvPr id="11" name="Rectangle 10"/>
            <p:cNvSpPr/>
            <p:nvPr/>
          </p:nvSpPr>
          <p:spPr>
            <a:xfrm>
              <a:off x="5677495" y="814890"/>
              <a:ext cx="2580679" cy="1548407"/>
            </a:xfrm>
            <a:prstGeom prst="rect">
              <a:avLst/>
            </a:prstGeom>
            <a:solidFill>
              <a:srgbClr val="7030A0"/>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4">
                <a:hueOff val="0"/>
                <a:satOff val="0"/>
                <a:lumOff val="0"/>
                <a:alphaOff val="0"/>
              </a:schemeClr>
            </a:effectRef>
            <a:fontRef idx="minor">
              <a:schemeClr val="lt1"/>
            </a:fontRef>
          </p:style>
        </p:sp>
        <p:sp>
          <p:nvSpPr>
            <p:cNvPr id="12" name="TextBox 11"/>
            <p:cNvSpPr txBox="1"/>
            <p:nvPr/>
          </p:nvSpPr>
          <p:spPr>
            <a:xfrm>
              <a:off x="5677495" y="814890"/>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a:latin typeface="Khmer UI" panose="020B0502040204020203" pitchFamily="34" charset="0"/>
                  <a:cs typeface="Khmer UI" panose="020B0502040204020203" pitchFamily="34" charset="0"/>
                </a:rPr>
                <a:t>Inappropriate collaboration</a:t>
              </a:r>
              <a:endParaRPr lang="en-US" sz="2400" b="1" dirty="0">
                <a:latin typeface="Khmer UI" panose="020B0502040204020203" pitchFamily="34" charset="0"/>
                <a:cs typeface="Khmer UI" panose="020B0502040204020203" pitchFamily="34" charset="0"/>
              </a:endParaRPr>
            </a:p>
          </p:txBody>
        </p:sp>
      </p:grpSp>
      <p:sp>
        <p:nvSpPr>
          <p:cNvPr id="13" name="TextBox 12"/>
          <p:cNvSpPr txBox="1"/>
          <p:nvPr/>
        </p:nvSpPr>
        <p:spPr>
          <a:xfrm>
            <a:off x="836732" y="5496461"/>
            <a:ext cx="5035216" cy="276999"/>
          </a:xfrm>
          <a:prstGeom prst="rect">
            <a:avLst/>
          </a:prstGeom>
          <a:noFill/>
        </p:spPr>
        <p:txBody>
          <a:bodyPr wrap="square" rtlCol="0">
            <a:spAutoFit/>
          </a:bodyPr>
          <a:lstStyle/>
          <a:p>
            <a:pPr algn="r"/>
            <a:r>
              <a:rPr lang="en-US" sz="1200" dirty="0"/>
              <a:t>This definition is located in the Student Academic Misconduct Procedure.</a:t>
            </a:r>
          </a:p>
        </p:txBody>
      </p:sp>
      <p:pic>
        <p:nvPicPr>
          <p:cNvPr id="8" name="Picture 7">
            <a:extLst>
              <a:ext uri="{FF2B5EF4-FFF2-40B4-BE49-F238E27FC236}">
                <a16:creationId xmlns:a16="http://schemas.microsoft.com/office/drawing/2014/main" id="{7B04B7E0-665E-4D88-9C78-7155F4738CC4}"/>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4" name="TextBox 13">
            <a:extLst>
              <a:ext uri="{FF2B5EF4-FFF2-40B4-BE49-F238E27FC236}">
                <a16:creationId xmlns:a16="http://schemas.microsoft.com/office/drawing/2014/main" id="{4ED8C8A7-2BA4-4AB2-A8FE-C2BD7B89DDD6}"/>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43488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4784994" y="1317662"/>
            <a:ext cx="6804163" cy="3777416"/>
          </a:xfrm>
          <a:prstGeom prst="rect">
            <a:avLst/>
          </a:prstGeom>
          <a:ln>
            <a:miter lim="800000"/>
            <a:headEnd/>
            <a:tailEnd/>
          </a:ln>
        </p:spPr>
        <p:txBody>
          <a:bodyPr>
            <a:normAutofit fontScale="85000" lnSpcReduction="10000"/>
          </a:bodyPr>
          <a:lstStyle/>
          <a:p>
            <a:pPr marL="342900" indent="-342900" eaLnBrk="0" hangingPunct="0">
              <a:lnSpc>
                <a:spcPct val="134000"/>
              </a:lnSpc>
              <a:spcBef>
                <a:spcPts val="600"/>
              </a:spcBef>
              <a:buFont typeface="Arial" panose="020B0604020202020204" pitchFamily="34" charset="0"/>
              <a:buChar char="•"/>
              <a:defRPr/>
            </a:pPr>
            <a:r>
              <a:rPr lang="en-US" sz="2000" dirty="0">
                <a:latin typeface="Myriad Web Pro" pitchFamily="34" charset="0"/>
              </a:rPr>
              <a:t>Seeking substantial help or working together on part or all of an assignment of any sort - without permission. Students are encouraged to carefully read assignment instructions and to ask their instructor if at all unsure about the rules on collaboration for any assignment, quiz, lab or test. Having someone proofread a paper for language correctness is not considered inappropriate collaboration, if permission is sought from the instructor before doing so. Proofreader is not to help with the academic content of the paper. </a:t>
            </a:r>
          </a:p>
          <a:p>
            <a:pPr marL="342900" indent="-342900" eaLnBrk="0" hangingPunct="0">
              <a:lnSpc>
                <a:spcPct val="134000"/>
              </a:lnSpc>
              <a:spcBef>
                <a:spcPts val="600"/>
              </a:spcBef>
              <a:buFont typeface="Arial" panose="020B0604020202020204" pitchFamily="34" charset="0"/>
              <a:buChar char="•"/>
              <a:defRPr/>
            </a:pPr>
            <a:r>
              <a:rPr lang="en-US" sz="2000" dirty="0">
                <a:latin typeface="Myriad Web Pro" pitchFamily="34" charset="0"/>
              </a:rPr>
              <a:t>Dishonest use of old assignments and tests for the purpose of completing new assignments, e.g., stealing tests from examination rooms, distributing exams when told not to do so. </a:t>
            </a:r>
          </a:p>
        </p:txBody>
      </p:sp>
      <p:grpSp>
        <p:nvGrpSpPr>
          <p:cNvPr id="11" name="Group 10"/>
          <p:cNvGrpSpPr/>
          <p:nvPr/>
        </p:nvGrpSpPr>
        <p:grpSpPr>
          <a:xfrm>
            <a:off x="2064001" y="1440001"/>
            <a:ext cx="2580679" cy="1548407"/>
            <a:chOff x="5677495" y="814890"/>
            <a:chExt cx="2580679" cy="1548407"/>
          </a:xfrm>
          <a:scene3d>
            <a:camera prst="orthographicFront">
              <a:rot lat="0" lon="0" rev="0"/>
            </a:camera>
            <a:lightRig rig="contrasting" dir="t">
              <a:rot lat="0" lon="0" rev="1200000"/>
            </a:lightRig>
          </a:scene3d>
        </p:grpSpPr>
        <p:sp>
          <p:nvSpPr>
            <p:cNvPr id="13" name="Rectangle 12"/>
            <p:cNvSpPr/>
            <p:nvPr/>
          </p:nvSpPr>
          <p:spPr>
            <a:xfrm>
              <a:off x="5677495" y="814890"/>
              <a:ext cx="2580679" cy="1548407"/>
            </a:xfrm>
            <a:prstGeom prst="rect">
              <a:avLst/>
            </a:prstGeom>
            <a:solidFill>
              <a:srgbClr val="7030A0"/>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4">
                <a:hueOff val="0"/>
                <a:satOff val="0"/>
                <a:lumOff val="0"/>
                <a:alphaOff val="0"/>
              </a:schemeClr>
            </a:effectRef>
            <a:fontRef idx="minor">
              <a:schemeClr val="lt1"/>
            </a:fontRef>
          </p:style>
        </p:sp>
        <p:sp>
          <p:nvSpPr>
            <p:cNvPr id="14" name="TextBox 13"/>
            <p:cNvSpPr txBox="1"/>
            <p:nvPr/>
          </p:nvSpPr>
          <p:spPr>
            <a:xfrm>
              <a:off x="5677495" y="814890"/>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Examples of Inappropriate collaboration</a:t>
              </a:r>
            </a:p>
          </p:txBody>
        </p:sp>
      </p:grpSp>
      <p:sp>
        <p:nvSpPr>
          <p:cNvPr id="15" name="TextBox 14"/>
          <p:cNvSpPr txBox="1"/>
          <p:nvPr/>
        </p:nvSpPr>
        <p:spPr>
          <a:xfrm>
            <a:off x="1192193" y="5417999"/>
            <a:ext cx="8067173" cy="646331"/>
          </a:xfrm>
          <a:prstGeom prst="rect">
            <a:avLst/>
          </a:prstGeom>
          <a:noFill/>
        </p:spPr>
        <p:txBody>
          <a:bodyPr wrap="square" rtlCol="0">
            <a:spAutoFit/>
          </a:bodyPr>
          <a:lstStyle/>
          <a:p>
            <a:r>
              <a:rPr lang="en-US" sz="1200" dirty="0"/>
              <a:t>Source: These examples were compiled by members of the </a:t>
            </a:r>
            <a:r>
              <a:rPr lang="en-US" sz="1200" u="sng" dirty="0">
                <a:hlinkClick r:id="rId3"/>
              </a:rPr>
              <a:t>Academic Integrity Working Group</a:t>
            </a:r>
            <a:r>
              <a:rPr lang="en-US" sz="1200" dirty="0"/>
              <a:t> (AIWG) and Associate Dean’s representing various faculties, using  experiences and documents from the Office of Student Advocacy as resources for their preparation.</a:t>
            </a:r>
          </a:p>
        </p:txBody>
      </p:sp>
      <p:pic>
        <p:nvPicPr>
          <p:cNvPr id="8" name="Picture 7">
            <a:extLst>
              <a:ext uri="{FF2B5EF4-FFF2-40B4-BE49-F238E27FC236}">
                <a16:creationId xmlns:a16="http://schemas.microsoft.com/office/drawing/2014/main" id="{6B20C230-EB53-49D3-AD8A-26328276700C}"/>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9" name="TextBox 8">
            <a:extLst>
              <a:ext uri="{FF2B5EF4-FFF2-40B4-BE49-F238E27FC236}">
                <a16:creationId xmlns:a16="http://schemas.microsoft.com/office/drawing/2014/main" id="{52336DB6-94E4-4DB7-8E7E-0AADCD9C542C}"/>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5676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5080000" y="1257301"/>
            <a:ext cx="5168900" cy="3777416"/>
          </a:xfrm>
          <a:prstGeom prst="rect">
            <a:avLst/>
          </a:prstGeom>
          <a:ln>
            <a:miter lim="800000"/>
            <a:headEnd/>
            <a:tailEnd/>
          </a:ln>
        </p:spPr>
        <p:txBody>
          <a:bodyPr>
            <a:normAutofit/>
          </a:bodyPr>
          <a:lstStyle/>
          <a:p>
            <a:pPr eaLnBrk="0" hangingPunct="0">
              <a:lnSpc>
                <a:spcPct val="114000"/>
              </a:lnSpc>
              <a:spcBef>
                <a:spcPts val="600"/>
              </a:spcBef>
              <a:defRPr/>
            </a:pPr>
            <a:r>
              <a:rPr lang="en-US" sz="2000" dirty="0">
                <a:latin typeface="Myriad Web Pro" pitchFamily="34" charset="0"/>
              </a:rPr>
              <a:t>“cheating where a student submits a paper, assignment, or test in full or in part, for more than one course without the permission of the course instructor.”</a:t>
            </a:r>
          </a:p>
        </p:txBody>
      </p:sp>
      <p:sp>
        <p:nvSpPr>
          <p:cNvPr id="7" name="Rectangle 6"/>
          <p:cNvSpPr/>
          <p:nvPr/>
        </p:nvSpPr>
        <p:spPr>
          <a:xfrm>
            <a:off x="1990725" y="1257301"/>
            <a:ext cx="2491968" cy="149518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b="1" dirty="0">
                <a:latin typeface="Khmer UI" panose="020B0502040204020203" pitchFamily="34" charset="0"/>
                <a:cs typeface="Khmer UI" panose="020B0502040204020203" pitchFamily="34" charset="0"/>
              </a:rPr>
              <a:t>P</a:t>
            </a:r>
            <a:r>
              <a:rPr lang="en-US" sz="2400" b="1" dirty="0">
                <a:latin typeface="Khmer UI" panose="020B0502040204020203" pitchFamily="34" charset="0"/>
                <a:cs typeface="Khmer UI" panose="020B0502040204020203" pitchFamily="34" charset="0"/>
              </a:rPr>
              <a:t>lagiarism</a:t>
            </a:r>
          </a:p>
        </p:txBody>
      </p:sp>
      <p:grpSp>
        <p:nvGrpSpPr>
          <p:cNvPr id="11" name="Group 10"/>
          <p:cNvGrpSpPr/>
          <p:nvPr/>
        </p:nvGrpSpPr>
        <p:grpSpPr>
          <a:xfrm>
            <a:off x="2064001" y="1440001"/>
            <a:ext cx="2580679" cy="1548407"/>
            <a:chOff x="0" y="2621365"/>
            <a:chExt cx="2580679" cy="1548407"/>
          </a:xfrm>
          <a:scene3d>
            <a:camera prst="orthographicFront">
              <a:rot lat="0" lon="0" rev="0"/>
            </a:camera>
            <a:lightRig rig="contrasting" dir="t">
              <a:rot lat="0" lon="0" rev="1200000"/>
            </a:lightRig>
          </a:scene3d>
        </p:grpSpPr>
        <p:sp>
          <p:nvSpPr>
            <p:cNvPr id="12" name="Rectangle 11"/>
            <p:cNvSpPr/>
            <p:nvPr/>
          </p:nvSpPr>
          <p:spPr>
            <a:xfrm>
              <a:off x="0" y="2621365"/>
              <a:ext cx="2580679" cy="1548407"/>
            </a:xfrm>
            <a:prstGeom prst="rect">
              <a:avLst/>
            </a:prstGeom>
            <a:solidFill>
              <a:srgbClr val="00B050"/>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5">
                <a:hueOff val="0"/>
                <a:satOff val="0"/>
                <a:lumOff val="0"/>
                <a:alphaOff val="0"/>
              </a:schemeClr>
            </a:effectRef>
            <a:fontRef idx="minor">
              <a:schemeClr val="lt1"/>
            </a:fontRef>
          </p:style>
        </p:sp>
        <p:sp>
          <p:nvSpPr>
            <p:cNvPr id="13" name="TextBox 12"/>
            <p:cNvSpPr txBox="1"/>
            <p:nvPr/>
          </p:nvSpPr>
          <p:spPr>
            <a:xfrm>
              <a:off x="0" y="2621365"/>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Duplicate submission</a:t>
              </a:r>
            </a:p>
          </p:txBody>
        </p:sp>
      </p:grpSp>
      <p:sp>
        <p:nvSpPr>
          <p:cNvPr id="14" name="TextBox 13"/>
          <p:cNvSpPr txBox="1"/>
          <p:nvPr/>
        </p:nvSpPr>
        <p:spPr>
          <a:xfrm>
            <a:off x="836732" y="5417999"/>
            <a:ext cx="5035216" cy="276999"/>
          </a:xfrm>
          <a:prstGeom prst="rect">
            <a:avLst/>
          </a:prstGeom>
          <a:noFill/>
        </p:spPr>
        <p:txBody>
          <a:bodyPr wrap="square" rtlCol="0">
            <a:spAutoFit/>
          </a:bodyPr>
          <a:lstStyle/>
          <a:p>
            <a:pPr algn="r"/>
            <a:r>
              <a:rPr lang="en-US" sz="1200" dirty="0"/>
              <a:t>This definition is located in the Student Academic Misconduct Procedure.</a:t>
            </a:r>
          </a:p>
        </p:txBody>
      </p:sp>
      <p:pic>
        <p:nvPicPr>
          <p:cNvPr id="9" name="Picture 8">
            <a:extLst>
              <a:ext uri="{FF2B5EF4-FFF2-40B4-BE49-F238E27FC236}">
                <a16:creationId xmlns:a16="http://schemas.microsoft.com/office/drawing/2014/main" id="{9A2DD723-3B9C-4CED-8D70-CD967AAD01C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0" name="TextBox 9">
            <a:extLst>
              <a:ext uri="{FF2B5EF4-FFF2-40B4-BE49-F238E27FC236}">
                <a16:creationId xmlns:a16="http://schemas.microsoft.com/office/drawing/2014/main" id="{452537AA-0256-4428-B548-F376027AB09F}"/>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36663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4784994" y="1337187"/>
            <a:ext cx="6804163" cy="3609387"/>
          </a:xfrm>
          <a:prstGeom prst="rect">
            <a:avLst/>
          </a:prstGeom>
          <a:ln>
            <a:miter lim="800000"/>
            <a:headEnd/>
            <a:tailEnd/>
          </a:ln>
        </p:spPr>
        <p:txBody>
          <a:bodyPr>
            <a:normAutofit/>
          </a:bodyPr>
          <a:lstStyle/>
          <a:p>
            <a:pPr marL="342900" indent="-342900" eaLnBrk="0" hangingPunct="0">
              <a:lnSpc>
                <a:spcPct val="114000"/>
              </a:lnSpc>
              <a:spcBef>
                <a:spcPts val="600"/>
              </a:spcBef>
              <a:buFont typeface="Arial" panose="020B0604020202020204" pitchFamily="34" charset="0"/>
              <a:buChar char="•"/>
              <a:defRPr/>
            </a:pPr>
            <a:r>
              <a:rPr lang="en-US" sz="2000" dirty="0">
                <a:latin typeface="Myriad Web Pro" pitchFamily="34" charset="0"/>
              </a:rPr>
              <a:t>“Submitting a paper written and graded for another course.</a:t>
            </a:r>
          </a:p>
          <a:p>
            <a:pPr marL="342900" indent="-342900" eaLnBrk="0" hangingPunct="0">
              <a:lnSpc>
                <a:spcPct val="114000"/>
              </a:lnSpc>
              <a:spcBef>
                <a:spcPts val="600"/>
              </a:spcBef>
              <a:buFont typeface="Arial" panose="020B0604020202020204" pitchFamily="34" charset="0"/>
              <a:buChar char="•"/>
              <a:defRPr/>
            </a:pPr>
            <a:r>
              <a:rPr lang="en-US" sz="2000" dirty="0">
                <a:latin typeface="Myriad Web Pro" pitchFamily="34" charset="0"/>
              </a:rPr>
              <a:t>“Submitting data, images, diagrams, tables or maps that were completed for another course without proper citation and without permission from the instructor.</a:t>
            </a:r>
          </a:p>
          <a:p>
            <a:pPr marL="342900" indent="-342900" eaLnBrk="0" hangingPunct="0">
              <a:lnSpc>
                <a:spcPct val="114000"/>
              </a:lnSpc>
              <a:spcBef>
                <a:spcPts val="600"/>
              </a:spcBef>
              <a:buFont typeface="Arial" panose="020B0604020202020204" pitchFamily="34" charset="0"/>
              <a:buChar char="•"/>
              <a:defRPr/>
            </a:pPr>
            <a:r>
              <a:rPr lang="en-US" sz="2000" dirty="0">
                <a:latin typeface="Myriad Web Pro" pitchFamily="34" charset="0"/>
              </a:rPr>
              <a:t>“Submitting labs or other assignments written or graded for the same or another course.”</a:t>
            </a:r>
          </a:p>
        </p:txBody>
      </p:sp>
      <p:sp>
        <p:nvSpPr>
          <p:cNvPr id="7" name="Rectangle 6"/>
          <p:cNvSpPr/>
          <p:nvPr/>
        </p:nvSpPr>
        <p:spPr>
          <a:xfrm>
            <a:off x="1990725" y="1257301"/>
            <a:ext cx="2491968" cy="149518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b="1" dirty="0">
                <a:latin typeface="Khmer UI" panose="020B0502040204020203" pitchFamily="34" charset="0"/>
                <a:cs typeface="Khmer UI" panose="020B0502040204020203" pitchFamily="34" charset="0"/>
              </a:rPr>
              <a:t>Examples of P</a:t>
            </a:r>
            <a:r>
              <a:rPr lang="en-US" sz="2400" b="1" dirty="0">
                <a:latin typeface="Khmer UI" panose="020B0502040204020203" pitchFamily="34" charset="0"/>
                <a:cs typeface="Khmer UI" panose="020B0502040204020203" pitchFamily="34" charset="0"/>
              </a:rPr>
              <a:t>lagiarism</a:t>
            </a:r>
          </a:p>
        </p:txBody>
      </p:sp>
      <p:sp>
        <p:nvSpPr>
          <p:cNvPr id="10" name="Rectangle 9"/>
          <p:cNvSpPr/>
          <p:nvPr/>
        </p:nvSpPr>
        <p:spPr>
          <a:xfrm>
            <a:off x="1990725" y="1257301"/>
            <a:ext cx="2491968" cy="149518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Examples of duplicate submission</a:t>
            </a:r>
          </a:p>
        </p:txBody>
      </p:sp>
      <p:grpSp>
        <p:nvGrpSpPr>
          <p:cNvPr id="11" name="Group 10"/>
          <p:cNvGrpSpPr/>
          <p:nvPr/>
        </p:nvGrpSpPr>
        <p:grpSpPr>
          <a:xfrm>
            <a:off x="2064001" y="1440001"/>
            <a:ext cx="2580679" cy="1548407"/>
            <a:chOff x="0" y="2621365"/>
            <a:chExt cx="2580679" cy="1548407"/>
          </a:xfrm>
          <a:scene3d>
            <a:camera prst="orthographicFront">
              <a:rot lat="0" lon="0" rev="0"/>
            </a:camera>
            <a:lightRig rig="contrasting" dir="t">
              <a:rot lat="0" lon="0" rev="1200000"/>
            </a:lightRig>
          </a:scene3d>
        </p:grpSpPr>
        <p:sp>
          <p:nvSpPr>
            <p:cNvPr id="13" name="Rectangle 12"/>
            <p:cNvSpPr/>
            <p:nvPr/>
          </p:nvSpPr>
          <p:spPr>
            <a:xfrm>
              <a:off x="0" y="2621365"/>
              <a:ext cx="2580679" cy="1548407"/>
            </a:xfrm>
            <a:prstGeom prst="rect">
              <a:avLst/>
            </a:prstGeom>
            <a:solidFill>
              <a:srgbClr val="00B050"/>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5">
                <a:hueOff val="0"/>
                <a:satOff val="0"/>
                <a:lumOff val="0"/>
                <a:alphaOff val="0"/>
              </a:schemeClr>
            </a:effectRef>
            <a:fontRef idx="minor">
              <a:schemeClr val="lt1"/>
            </a:fontRef>
          </p:style>
        </p:sp>
        <p:sp>
          <p:nvSpPr>
            <p:cNvPr id="14" name="TextBox 13"/>
            <p:cNvSpPr txBox="1"/>
            <p:nvPr/>
          </p:nvSpPr>
          <p:spPr>
            <a:xfrm>
              <a:off x="0" y="2621365"/>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Examples of Duplicate submission</a:t>
              </a:r>
            </a:p>
          </p:txBody>
        </p:sp>
      </p:grpSp>
      <p:sp>
        <p:nvSpPr>
          <p:cNvPr id="15" name="TextBox 14"/>
          <p:cNvSpPr txBox="1"/>
          <p:nvPr/>
        </p:nvSpPr>
        <p:spPr>
          <a:xfrm>
            <a:off x="1192193" y="5416669"/>
            <a:ext cx="8067173" cy="646331"/>
          </a:xfrm>
          <a:prstGeom prst="rect">
            <a:avLst/>
          </a:prstGeom>
          <a:noFill/>
        </p:spPr>
        <p:txBody>
          <a:bodyPr wrap="square" rtlCol="0">
            <a:spAutoFit/>
          </a:bodyPr>
          <a:lstStyle/>
          <a:p>
            <a:r>
              <a:rPr lang="en-US" sz="1200" dirty="0"/>
              <a:t>Source: These examples were compiled by members of the </a:t>
            </a:r>
            <a:r>
              <a:rPr lang="en-US" sz="1200" u="sng" dirty="0">
                <a:hlinkClick r:id="rId3"/>
              </a:rPr>
              <a:t>Academic Integrity Working Group</a:t>
            </a:r>
            <a:r>
              <a:rPr lang="en-US" sz="1200" dirty="0"/>
              <a:t> (AIWG) and Associate Dean’s representing various faculties, using  experiences and documents from the Office of Student Advocacy as resources for their preparation.</a:t>
            </a:r>
          </a:p>
        </p:txBody>
      </p:sp>
      <p:pic>
        <p:nvPicPr>
          <p:cNvPr id="12" name="Picture 11">
            <a:extLst>
              <a:ext uri="{FF2B5EF4-FFF2-40B4-BE49-F238E27FC236}">
                <a16:creationId xmlns:a16="http://schemas.microsoft.com/office/drawing/2014/main" id="{FE704612-F339-4F3E-85C7-5C977765A3B5}"/>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6" name="TextBox 15">
            <a:extLst>
              <a:ext uri="{FF2B5EF4-FFF2-40B4-BE49-F238E27FC236}">
                <a16:creationId xmlns:a16="http://schemas.microsoft.com/office/drawing/2014/main" id="{97729563-8C33-46E6-B8A3-1CA2E9204A09}"/>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75172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5079999" y="1440001"/>
            <a:ext cx="6509157" cy="3594716"/>
          </a:xfrm>
          <a:prstGeom prst="rect">
            <a:avLst/>
          </a:prstGeom>
          <a:ln>
            <a:miter lim="800000"/>
            <a:headEnd/>
            <a:tailEnd/>
          </a:ln>
        </p:spPr>
        <p:txBody>
          <a:bodyPr>
            <a:normAutofit/>
          </a:bodyPr>
          <a:lstStyle/>
          <a:p>
            <a:pPr eaLnBrk="0" hangingPunct="0">
              <a:lnSpc>
                <a:spcPct val="114000"/>
              </a:lnSpc>
              <a:spcBef>
                <a:spcPts val="600"/>
              </a:spcBef>
              <a:defRPr/>
            </a:pPr>
            <a:r>
              <a:rPr lang="en-US" sz="2000" dirty="0">
                <a:latin typeface="Myriad Web Pro" pitchFamily="34" charset="0"/>
              </a:rPr>
              <a:t>“writing an assignment, lab, test, or examination for another student, or the unauthorized use of another person’s signature or identification in order to impersonate someone else.  Personation includes both the </a:t>
            </a:r>
            <a:r>
              <a:rPr lang="en-US" sz="2000" dirty="0" err="1">
                <a:latin typeface="Myriad Web Pro" pitchFamily="34" charset="0"/>
              </a:rPr>
              <a:t>personator</a:t>
            </a:r>
            <a:r>
              <a:rPr lang="en-US" sz="2000" dirty="0">
                <a:latin typeface="Myriad Web Pro" pitchFamily="34" charset="0"/>
              </a:rPr>
              <a:t> and the person initiating the personation.”</a:t>
            </a:r>
            <a:endParaRPr lang="en-CA" sz="2000" dirty="0">
              <a:latin typeface="Myriad Web Pro" pitchFamily="34" charset="0"/>
            </a:endParaRPr>
          </a:p>
        </p:txBody>
      </p:sp>
      <p:grpSp>
        <p:nvGrpSpPr>
          <p:cNvPr id="8" name="Group 7"/>
          <p:cNvGrpSpPr/>
          <p:nvPr/>
        </p:nvGrpSpPr>
        <p:grpSpPr>
          <a:xfrm>
            <a:off x="2064001" y="1440001"/>
            <a:ext cx="2580679" cy="1548407"/>
            <a:chOff x="2838747" y="2621365"/>
            <a:chExt cx="2580679" cy="1548407"/>
          </a:xfrm>
          <a:scene3d>
            <a:camera prst="orthographicFront">
              <a:rot lat="0" lon="0" rev="0"/>
            </a:camera>
            <a:lightRig rig="contrasting" dir="t">
              <a:rot lat="0" lon="0" rev="1200000"/>
            </a:lightRig>
          </a:scene3d>
        </p:grpSpPr>
        <p:sp>
          <p:nvSpPr>
            <p:cNvPr id="9" name="Rectangle 8"/>
            <p:cNvSpPr/>
            <p:nvPr/>
          </p:nvSpPr>
          <p:spPr>
            <a:xfrm>
              <a:off x="2838747" y="2621365"/>
              <a:ext cx="2580679" cy="1548407"/>
            </a:xfrm>
            <a:prstGeom prst="rect">
              <a:avLst/>
            </a:prstGeom>
            <a:solidFill>
              <a:schemeClr val="accent6">
                <a:lumMod val="75000"/>
              </a:schemeClr>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6">
                <a:hueOff val="0"/>
                <a:satOff val="0"/>
                <a:lumOff val="0"/>
                <a:alphaOff val="0"/>
              </a:schemeClr>
            </a:effectRef>
            <a:fontRef idx="minor">
              <a:schemeClr val="lt1"/>
            </a:fontRef>
          </p:style>
        </p:sp>
        <p:sp>
          <p:nvSpPr>
            <p:cNvPr id="10" name="TextBox 9"/>
            <p:cNvSpPr txBox="1"/>
            <p:nvPr/>
          </p:nvSpPr>
          <p:spPr>
            <a:xfrm>
              <a:off x="2838747" y="2621365"/>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Personation</a:t>
              </a:r>
            </a:p>
          </p:txBody>
        </p:sp>
      </p:grpSp>
      <p:sp>
        <p:nvSpPr>
          <p:cNvPr id="14" name="TextBox 13"/>
          <p:cNvSpPr txBox="1"/>
          <p:nvPr/>
        </p:nvSpPr>
        <p:spPr>
          <a:xfrm>
            <a:off x="836732" y="5545110"/>
            <a:ext cx="5035216" cy="276999"/>
          </a:xfrm>
          <a:prstGeom prst="rect">
            <a:avLst/>
          </a:prstGeom>
          <a:noFill/>
        </p:spPr>
        <p:txBody>
          <a:bodyPr wrap="square" rtlCol="0">
            <a:spAutoFit/>
          </a:bodyPr>
          <a:lstStyle/>
          <a:p>
            <a:pPr algn="r"/>
            <a:r>
              <a:rPr lang="en-US" sz="1200" dirty="0"/>
              <a:t>This definition is located in the Student Academic Misconduct Procedure.</a:t>
            </a:r>
          </a:p>
        </p:txBody>
      </p:sp>
      <p:pic>
        <p:nvPicPr>
          <p:cNvPr id="11" name="Picture 10">
            <a:extLst>
              <a:ext uri="{FF2B5EF4-FFF2-40B4-BE49-F238E27FC236}">
                <a16:creationId xmlns:a16="http://schemas.microsoft.com/office/drawing/2014/main" id="{BAC2C0FD-8638-413F-90A3-E50EE14FB716}"/>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2" name="TextBox 11">
            <a:extLst>
              <a:ext uri="{FF2B5EF4-FFF2-40B4-BE49-F238E27FC236}">
                <a16:creationId xmlns:a16="http://schemas.microsoft.com/office/drawing/2014/main" id="{00BEB0E6-B924-45F4-B433-FFE93714687D}"/>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68891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52DF340A-1229-454E-B40D-AF4DC6049079}"/>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6" name="TextBox 5">
            <a:extLst>
              <a:ext uri="{FF2B5EF4-FFF2-40B4-BE49-F238E27FC236}">
                <a16:creationId xmlns:a16="http://schemas.microsoft.com/office/drawing/2014/main" id="{3D6E3C14-4F16-FF42-987B-7DFC527432C2}"/>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80646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bwMode="auto">
          <a:xfrm>
            <a:off x="5079999" y="1257300"/>
            <a:ext cx="6509157" cy="3777416"/>
          </a:xfrm>
          <a:prstGeom prst="rect">
            <a:avLst/>
          </a:prstGeom>
          <a:ln>
            <a:miter lim="800000"/>
            <a:headEnd/>
            <a:tailEnd/>
          </a:ln>
        </p:spPr>
        <p:txBody>
          <a:bodyPr>
            <a:normAutofit/>
          </a:bodyPr>
          <a:lstStyle/>
          <a:p>
            <a:pPr marL="342900" indent="-342900" eaLnBrk="0" hangingPunct="0">
              <a:lnSpc>
                <a:spcPct val="124000"/>
              </a:lnSpc>
              <a:spcBef>
                <a:spcPts val="600"/>
              </a:spcBef>
              <a:buFont typeface="Arial" panose="020B0604020202020204" pitchFamily="34" charset="0"/>
              <a:buChar char="•"/>
              <a:defRPr/>
            </a:pPr>
            <a:r>
              <a:rPr lang="en-US" sz="2000" dirty="0">
                <a:latin typeface="Myriad Web Pro" pitchFamily="34" charset="0"/>
              </a:rPr>
              <a:t>“Writing a paper, assignment or lab for another student.</a:t>
            </a:r>
          </a:p>
          <a:p>
            <a:pPr marL="342900" indent="-342900" eaLnBrk="0" hangingPunct="0">
              <a:lnSpc>
                <a:spcPct val="124000"/>
              </a:lnSpc>
              <a:spcBef>
                <a:spcPts val="600"/>
              </a:spcBef>
              <a:buFont typeface="Arial" panose="020B0604020202020204" pitchFamily="34" charset="0"/>
              <a:buChar char="•"/>
              <a:defRPr/>
            </a:pPr>
            <a:r>
              <a:rPr lang="en-US" sz="2000" dirty="0">
                <a:latin typeface="Myriad Web Pro" pitchFamily="34" charset="0"/>
              </a:rPr>
              <a:t>“Attending and writing a test or examination for another student.</a:t>
            </a:r>
          </a:p>
          <a:p>
            <a:pPr marL="342900" indent="-342900" eaLnBrk="0" hangingPunct="0">
              <a:lnSpc>
                <a:spcPct val="124000"/>
              </a:lnSpc>
              <a:spcBef>
                <a:spcPts val="600"/>
              </a:spcBef>
              <a:buFont typeface="Arial" panose="020B0604020202020204" pitchFamily="34" charset="0"/>
              <a:buChar char="•"/>
              <a:defRPr/>
            </a:pPr>
            <a:r>
              <a:rPr lang="en-US" sz="2000" dirty="0">
                <a:latin typeface="Myriad Web Pro" pitchFamily="34" charset="0"/>
              </a:rPr>
              <a:t>“Use of false identification or a fake signature of another person to write an examination or obtain services from the university. </a:t>
            </a:r>
          </a:p>
          <a:p>
            <a:pPr marL="342900" indent="-342900" eaLnBrk="0" hangingPunct="0">
              <a:lnSpc>
                <a:spcPct val="124000"/>
              </a:lnSpc>
              <a:spcBef>
                <a:spcPts val="600"/>
              </a:spcBef>
              <a:buFont typeface="Arial" panose="020B0604020202020204" pitchFamily="34" charset="0"/>
              <a:buChar char="•"/>
              <a:defRPr/>
            </a:pPr>
            <a:r>
              <a:rPr lang="en-US" sz="2000" dirty="0">
                <a:latin typeface="Myriad Web Pro" pitchFamily="34" charset="0"/>
              </a:rPr>
              <a:t>“Recording attendance for another student.</a:t>
            </a:r>
          </a:p>
        </p:txBody>
      </p:sp>
      <p:sp>
        <p:nvSpPr>
          <p:cNvPr id="13" name="Rectangle 12"/>
          <p:cNvSpPr/>
          <p:nvPr/>
        </p:nvSpPr>
        <p:spPr>
          <a:xfrm>
            <a:off x="1990725" y="1257301"/>
            <a:ext cx="2491968" cy="149518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Examples of personation</a:t>
            </a:r>
          </a:p>
        </p:txBody>
      </p:sp>
      <p:grpSp>
        <p:nvGrpSpPr>
          <p:cNvPr id="8" name="Group 7"/>
          <p:cNvGrpSpPr/>
          <p:nvPr/>
        </p:nvGrpSpPr>
        <p:grpSpPr>
          <a:xfrm>
            <a:off x="2064001" y="1440001"/>
            <a:ext cx="2580679" cy="1548407"/>
            <a:chOff x="2838747" y="2621365"/>
            <a:chExt cx="2580679" cy="1548407"/>
          </a:xfrm>
          <a:scene3d>
            <a:camera prst="orthographicFront">
              <a:rot lat="0" lon="0" rev="0"/>
            </a:camera>
            <a:lightRig rig="contrasting" dir="t">
              <a:rot lat="0" lon="0" rev="1200000"/>
            </a:lightRig>
          </a:scene3d>
        </p:grpSpPr>
        <p:sp>
          <p:nvSpPr>
            <p:cNvPr id="9" name="Rectangle 8"/>
            <p:cNvSpPr/>
            <p:nvPr/>
          </p:nvSpPr>
          <p:spPr>
            <a:xfrm>
              <a:off x="2838747" y="2621365"/>
              <a:ext cx="2580679" cy="1548407"/>
            </a:xfrm>
            <a:prstGeom prst="rect">
              <a:avLst/>
            </a:prstGeom>
            <a:solidFill>
              <a:schemeClr val="accent6">
                <a:lumMod val="75000"/>
              </a:schemeClr>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6">
                <a:hueOff val="0"/>
                <a:satOff val="0"/>
                <a:lumOff val="0"/>
                <a:alphaOff val="0"/>
              </a:schemeClr>
            </a:effectRef>
            <a:fontRef idx="minor">
              <a:schemeClr val="lt1"/>
            </a:fontRef>
          </p:style>
        </p:sp>
        <p:sp>
          <p:nvSpPr>
            <p:cNvPr id="10" name="TextBox 9"/>
            <p:cNvSpPr txBox="1"/>
            <p:nvPr/>
          </p:nvSpPr>
          <p:spPr>
            <a:xfrm>
              <a:off x="2838747" y="2621365"/>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Examples of Personation</a:t>
              </a:r>
            </a:p>
          </p:txBody>
        </p:sp>
      </p:grpSp>
      <p:sp>
        <p:nvSpPr>
          <p:cNvPr id="14" name="TextBox 13"/>
          <p:cNvSpPr txBox="1"/>
          <p:nvPr/>
        </p:nvSpPr>
        <p:spPr>
          <a:xfrm>
            <a:off x="1192193" y="5417999"/>
            <a:ext cx="8067173" cy="646331"/>
          </a:xfrm>
          <a:prstGeom prst="rect">
            <a:avLst/>
          </a:prstGeom>
          <a:noFill/>
        </p:spPr>
        <p:txBody>
          <a:bodyPr wrap="square" rtlCol="0">
            <a:spAutoFit/>
          </a:bodyPr>
          <a:lstStyle/>
          <a:p>
            <a:r>
              <a:rPr lang="en-US" sz="1200" dirty="0"/>
              <a:t>Source: These examples were compiled by members of the </a:t>
            </a:r>
            <a:r>
              <a:rPr lang="en-US" sz="1200" u="sng" dirty="0">
                <a:hlinkClick r:id="rId3"/>
              </a:rPr>
              <a:t>Academic Integrity Working Group</a:t>
            </a:r>
            <a:r>
              <a:rPr lang="en-US" sz="1200" dirty="0"/>
              <a:t> (AIWG) and Associate Dean’s representing various faculties, using  experiences and documents from the Office of Student Advocacy as resources for their preparation.</a:t>
            </a:r>
          </a:p>
        </p:txBody>
      </p:sp>
      <p:pic>
        <p:nvPicPr>
          <p:cNvPr id="11" name="Picture 10">
            <a:extLst>
              <a:ext uri="{FF2B5EF4-FFF2-40B4-BE49-F238E27FC236}">
                <a16:creationId xmlns:a16="http://schemas.microsoft.com/office/drawing/2014/main" id="{2DF180D5-375F-483D-9160-45A8219F968C}"/>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2" name="TextBox 11">
            <a:extLst>
              <a:ext uri="{FF2B5EF4-FFF2-40B4-BE49-F238E27FC236}">
                <a16:creationId xmlns:a16="http://schemas.microsoft.com/office/drawing/2014/main" id="{63791C88-68E3-4597-9459-D39570698B54}"/>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16798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bwMode="auto">
          <a:xfrm>
            <a:off x="5079999" y="1440001"/>
            <a:ext cx="6509157" cy="3594716"/>
          </a:xfrm>
          <a:prstGeom prst="rect">
            <a:avLst/>
          </a:prstGeom>
          <a:ln>
            <a:miter lim="800000"/>
            <a:headEnd/>
            <a:tailEnd/>
          </a:ln>
        </p:spPr>
        <p:txBody>
          <a:bodyPr>
            <a:normAutofit/>
          </a:bodyPr>
          <a:lstStyle/>
          <a:p>
            <a:pPr eaLnBrk="0" hangingPunct="0">
              <a:lnSpc>
                <a:spcPct val="114000"/>
              </a:lnSpc>
              <a:defRPr/>
            </a:pPr>
            <a:r>
              <a:rPr lang="en-US" sz="2000" dirty="0">
                <a:latin typeface="Myriad Web Pro" pitchFamily="34" charset="0"/>
              </a:rPr>
              <a:t>“</a:t>
            </a:r>
            <a:r>
              <a:rPr lang="en-CA" sz="2000" dirty="0">
                <a:latin typeface="Myriad Web Pro" pitchFamily="34" charset="0"/>
              </a:rPr>
              <a:t>falsification of data or official documents as well as the falsification of medical or compassionate circumstances/ documentation to gain accommodations to complete assignments, tests or examinations</a:t>
            </a:r>
            <a:r>
              <a:rPr lang="en-US" sz="2000" dirty="0">
                <a:latin typeface="Myriad Web Pro" pitchFamily="34" charset="0"/>
              </a:rPr>
              <a:t>.”</a:t>
            </a:r>
            <a:endParaRPr lang="en-CA" sz="2000" dirty="0">
              <a:latin typeface="Myriad Web Pro" pitchFamily="34" charset="0"/>
            </a:endParaRPr>
          </a:p>
        </p:txBody>
      </p:sp>
      <p:grpSp>
        <p:nvGrpSpPr>
          <p:cNvPr id="8" name="Group 7"/>
          <p:cNvGrpSpPr/>
          <p:nvPr/>
        </p:nvGrpSpPr>
        <p:grpSpPr>
          <a:xfrm>
            <a:off x="2064001" y="1440001"/>
            <a:ext cx="2580679" cy="1548407"/>
            <a:chOff x="5677495" y="2621365"/>
            <a:chExt cx="2580679" cy="1548407"/>
          </a:xfrm>
          <a:scene3d>
            <a:camera prst="orthographicFront">
              <a:rot lat="0" lon="0" rev="0"/>
            </a:camera>
            <a:lightRig rig="contrasting" dir="t">
              <a:rot lat="0" lon="0" rev="1200000"/>
            </a:lightRig>
          </a:scene3d>
        </p:grpSpPr>
        <p:sp>
          <p:nvSpPr>
            <p:cNvPr id="10" name="Rectangle 9"/>
            <p:cNvSpPr/>
            <p:nvPr/>
          </p:nvSpPr>
          <p:spPr>
            <a:xfrm>
              <a:off x="5677495" y="2621365"/>
              <a:ext cx="2580679" cy="1548407"/>
            </a:xfrm>
            <a:prstGeom prst="rect">
              <a:avLst/>
            </a:prstGeom>
            <a:solidFill>
              <a:schemeClr val="accent5">
                <a:lumMod val="75000"/>
              </a:schemeClr>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2">
                <a:hueOff val="0"/>
                <a:satOff val="0"/>
                <a:lumOff val="0"/>
                <a:alphaOff val="0"/>
              </a:schemeClr>
            </a:effectRef>
            <a:fontRef idx="minor">
              <a:schemeClr val="lt1"/>
            </a:fontRef>
          </p:style>
        </p:sp>
        <p:sp>
          <p:nvSpPr>
            <p:cNvPr id="11" name="TextBox 10"/>
            <p:cNvSpPr txBox="1"/>
            <p:nvPr/>
          </p:nvSpPr>
          <p:spPr>
            <a:xfrm>
              <a:off x="5677495" y="2621365"/>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Academic Fraud</a:t>
              </a:r>
            </a:p>
          </p:txBody>
        </p:sp>
      </p:grpSp>
      <p:sp>
        <p:nvSpPr>
          <p:cNvPr id="15" name="TextBox 14"/>
          <p:cNvSpPr txBox="1"/>
          <p:nvPr/>
        </p:nvSpPr>
        <p:spPr>
          <a:xfrm>
            <a:off x="836732" y="5506179"/>
            <a:ext cx="5035216" cy="276999"/>
          </a:xfrm>
          <a:prstGeom prst="rect">
            <a:avLst/>
          </a:prstGeom>
          <a:noFill/>
        </p:spPr>
        <p:txBody>
          <a:bodyPr wrap="square" rtlCol="0">
            <a:spAutoFit/>
          </a:bodyPr>
          <a:lstStyle/>
          <a:p>
            <a:pPr algn="r"/>
            <a:r>
              <a:rPr lang="en-US" sz="1200" dirty="0"/>
              <a:t>This definition is located in the Student Academic Misconduct Procedure.</a:t>
            </a:r>
          </a:p>
        </p:txBody>
      </p:sp>
      <p:pic>
        <p:nvPicPr>
          <p:cNvPr id="12" name="Picture 11">
            <a:extLst>
              <a:ext uri="{FF2B5EF4-FFF2-40B4-BE49-F238E27FC236}">
                <a16:creationId xmlns:a16="http://schemas.microsoft.com/office/drawing/2014/main" id="{AF7F7322-7E3C-4064-BF10-6797C37032DB}"/>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3" name="TextBox 12">
            <a:extLst>
              <a:ext uri="{FF2B5EF4-FFF2-40B4-BE49-F238E27FC236}">
                <a16:creationId xmlns:a16="http://schemas.microsoft.com/office/drawing/2014/main" id="{E874DF1D-64F4-4FA6-A9B2-53CF85F831BB}"/>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7000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3"/>
          <p:cNvSpPr txBox="1">
            <a:spLocks noChangeArrowheads="1"/>
          </p:cNvSpPr>
          <p:nvPr/>
        </p:nvSpPr>
        <p:spPr bwMode="auto">
          <a:xfrm>
            <a:off x="5079999" y="1440001"/>
            <a:ext cx="6509157" cy="3594716"/>
          </a:xfrm>
          <a:prstGeom prst="rect">
            <a:avLst/>
          </a:prstGeom>
          <a:ln>
            <a:miter lim="800000"/>
            <a:headEnd/>
            <a:tailEnd/>
          </a:ln>
        </p:spPr>
        <p:txBody>
          <a:bodyPr>
            <a:normAutofit/>
          </a:bodyPr>
          <a:lstStyle/>
          <a:p>
            <a:pPr marL="342900" indent="-342900" eaLnBrk="0" hangingPunct="0">
              <a:lnSpc>
                <a:spcPct val="124000"/>
              </a:lnSpc>
              <a:spcBef>
                <a:spcPts val="600"/>
              </a:spcBef>
              <a:buFont typeface="Arial" panose="020B0604020202020204" pitchFamily="34" charset="0"/>
              <a:buChar char="•"/>
              <a:defRPr/>
            </a:pPr>
            <a:r>
              <a:rPr lang="en-US" sz="2000" dirty="0">
                <a:latin typeface="Myriad Web Pro" pitchFamily="34" charset="0"/>
              </a:rPr>
              <a:t>“Submitting false material for assignment or lab (i.e., made-up data).</a:t>
            </a:r>
          </a:p>
          <a:p>
            <a:pPr marL="342900" indent="-342900" eaLnBrk="0" hangingPunct="0">
              <a:lnSpc>
                <a:spcPct val="124000"/>
              </a:lnSpc>
              <a:spcBef>
                <a:spcPts val="600"/>
              </a:spcBef>
              <a:buFont typeface="Arial" panose="020B0604020202020204" pitchFamily="34" charset="0"/>
              <a:buChar char="•"/>
              <a:defRPr/>
            </a:pPr>
            <a:r>
              <a:rPr lang="en-US" sz="2000" dirty="0">
                <a:latin typeface="Myriad Web Pro" pitchFamily="34" charset="0"/>
              </a:rPr>
              <a:t>“Purchasing a term paper or assignment or paying someone to prepare it (having someone proofread is excluded, unless prohibited by instructor).</a:t>
            </a:r>
          </a:p>
          <a:p>
            <a:pPr marL="342900" indent="-342900" eaLnBrk="0" hangingPunct="0">
              <a:lnSpc>
                <a:spcPct val="124000"/>
              </a:lnSpc>
              <a:spcBef>
                <a:spcPts val="600"/>
              </a:spcBef>
              <a:buFont typeface="Arial" panose="020B0604020202020204" pitchFamily="34" charset="0"/>
              <a:buChar char="•"/>
              <a:defRPr/>
            </a:pPr>
            <a:r>
              <a:rPr lang="en-US" sz="2000" dirty="0">
                <a:latin typeface="Myriad Web Pro" pitchFamily="34" charset="0"/>
              </a:rPr>
              <a:t>“Using a website or social media site to dishonestly complete a paper, assignment or lab.”</a:t>
            </a:r>
          </a:p>
        </p:txBody>
      </p:sp>
      <p:grpSp>
        <p:nvGrpSpPr>
          <p:cNvPr id="8" name="Group 7"/>
          <p:cNvGrpSpPr/>
          <p:nvPr/>
        </p:nvGrpSpPr>
        <p:grpSpPr>
          <a:xfrm>
            <a:off x="2064001" y="1440001"/>
            <a:ext cx="2580679" cy="1548407"/>
            <a:chOff x="5677495" y="2621365"/>
            <a:chExt cx="2580679" cy="1548407"/>
          </a:xfrm>
          <a:scene3d>
            <a:camera prst="orthographicFront">
              <a:rot lat="0" lon="0" rev="0"/>
            </a:camera>
            <a:lightRig rig="contrasting" dir="t">
              <a:rot lat="0" lon="0" rev="1200000"/>
            </a:lightRig>
          </a:scene3d>
        </p:grpSpPr>
        <p:sp>
          <p:nvSpPr>
            <p:cNvPr id="10" name="Rectangle 9"/>
            <p:cNvSpPr/>
            <p:nvPr/>
          </p:nvSpPr>
          <p:spPr>
            <a:xfrm>
              <a:off x="5677495" y="2621365"/>
              <a:ext cx="2580679" cy="1548407"/>
            </a:xfrm>
            <a:prstGeom prst="rect">
              <a:avLst/>
            </a:prstGeom>
            <a:solidFill>
              <a:schemeClr val="accent5">
                <a:lumMod val="75000"/>
              </a:schemeClr>
            </a:solidFill>
            <a:sp3d contourW="19050" prstMaterial="metal">
              <a:bevelT w="88900" h="203200"/>
              <a:bevelB w="165100" h="254000"/>
            </a:sp3d>
          </p:spPr>
          <p:style>
            <a:lnRef idx="0">
              <a:schemeClr val="lt1">
                <a:hueOff val="0"/>
                <a:satOff val="0"/>
                <a:lumOff val="0"/>
                <a:alphaOff val="0"/>
              </a:schemeClr>
            </a:lnRef>
            <a:fillRef idx="1">
              <a:scrgbClr r="0" g="0" b="0"/>
            </a:fillRef>
            <a:effectRef idx="2">
              <a:schemeClr val="accent2">
                <a:hueOff val="0"/>
                <a:satOff val="0"/>
                <a:lumOff val="0"/>
                <a:alphaOff val="0"/>
              </a:schemeClr>
            </a:effectRef>
            <a:fontRef idx="minor">
              <a:schemeClr val="lt1"/>
            </a:fontRef>
          </p:style>
        </p:sp>
        <p:sp>
          <p:nvSpPr>
            <p:cNvPr id="11" name="TextBox 10"/>
            <p:cNvSpPr txBox="1"/>
            <p:nvPr/>
          </p:nvSpPr>
          <p:spPr>
            <a:xfrm>
              <a:off x="5677495" y="2621365"/>
              <a:ext cx="2580679" cy="1548407"/>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91440" tIns="91440" rIns="91440" bIns="91440" numCol="1" spcCol="1270" anchor="ctr" anchorCtr="0">
              <a:noAutofit/>
            </a:bodyPr>
            <a:lstStyle/>
            <a:p>
              <a:pPr algn="ctr" defTabSz="1066800">
                <a:lnSpc>
                  <a:spcPct val="90000"/>
                </a:lnSpc>
                <a:spcBef>
                  <a:spcPct val="0"/>
                </a:spcBef>
                <a:spcAft>
                  <a:spcPct val="35000"/>
                </a:spcAft>
              </a:pPr>
              <a:r>
                <a:rPr lang="en-US" sz="2400" b="1" dirty="0">
                  <a:latin typeface="Khmer UI" panose="020B0502040204020203" pitchFamily="34" charset="0"/>
                  <a:cs typeface="Khmer UI" panose="020B0502040204020203" pitchFamily="34" charset="0"/>
                </a:rPr>
                <a:t>Examples of Academic Fraud</a:t>
              </a:r>
            </a:p>
          </p:txBody>
        </p:sp>
      </p:grpSp>
      <p:sp>
        <p:nvSpPr>
          <p:cNvPr id="15" name="TextBox 14"/>
          <p:cNvSpPr txBox="1"/>
          <p:nvPr/>
        </p:nvSpPr>
        <p:spPr>
          <a:xfrm>
            <a:off x="1192193" y="5396865"/>
            <a:ext cx="8067173" cy="646331"/>
          </a:xfrm>
          <a:prstGeom prst="rect">
            <a:avLst/>
          </a:prstGeom>
          <a:noFill/>
        </p:spPr>
        <p:txBody>
          <a:bodyPr wrap="square" rtlCol="0">
            <a:spAutoFit/>
          </a:bodyPr>
          <a:lstStyle/>
          <a:p>
            <a:r>
              <a:rPr lang="en-US" sz="1200" dirty="0"/>
              <a:t>Source: These examples were compiled by members of the </a:t>
            </a:r>
            <a:r>
              <a:rPr lang="en-US" sz="1200" u="sng" dirty="0">
                <a:hlinkClick r:id="rId3"/>
              </a:rPr>
              <a:t>Academic Integrity Working Group</a:t>
            </a:r>
            <a:r>
              <a:rPr lang="en-US" sz="1200" dirty="0"/>
              <a:t> (AIWG) and Associate Dean’s representing various faculties, using  experiences and documents from the Office of Student Advocacy as resources for their preparation.</a:t>
            </a:r>
          </a:p>
        </p:txBody>
      </p:sp>
      <p:pic>
        <p:nvPicPr>
          <p:cNvPr id="12" name="Picture 11">
            <a:extLst>
              <a:ext uri="{FF2B5EF4-FFF2-40B4-BE49-F238E27FC236}">
                <a16:creationId xmlns:a16="http://schemas.microsoft.com/office/drawing/2014/main" id="{76E8036A-407C-4F91-BF17-F839B4032BF6}"/>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3" name="TextBox 12">
            <a:extLst>
              <a:ext uri="{FF2B5EF4-FFF2-40B4-BE49-F238E27FC236}">
                <a16:creationId xmlns:a16="http://schemas.microsoft.com/office/drawing/2014/main" id="{2F25F91A-0D0A-48E4-812F-461E64C337E0}"/>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457316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8693" y="2650210"/>
            <a:ext cx="7772400" cy="1534332"/>
          </a:xfrm>
        </p:spPr>
        <p:txBody>
          <a:bodyPr/>
          <a:lstStyle/>
          <a:p>
            <a:pPr marL="0" indent="0" algn="ctr">
              <a:buNone/>
            </a:pPr>
            <a:r>
              <a:rPr lang="en-US" sz="4000" dirty="0">
                <a:solidFill>
                  <a:srgbClr val="0070C0"/>
                </a:solidFill>
              </a:rPr>
              <a:t>What are the expectations in this course?</a:t>
            </a:r>
          </a:p>
        </p:txBody>
      </p:sp>
      <p:pic>
        <p:nvPicPr>
          <p:cNvPr id="5" name="Picture 4">
            <a:extLst>
              <a:ext uri="{FF2B5EF4-FFF2-40B4-BE49-F238E27FC236}">
                <a16:creationId xmlns:a16="http://schemas.microsoft.com/office/drawing/2014/main" id="{2EC69084-B45C-4FAE-9B36-8B6329528EE8}"/>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6" name="TextBox 5">
            <a:extLst>
              <a:ext uri="{FF2B5EF4-FFF2-40B4-BE49-F238E27FC236}">
                <a16:creationId xmlns:a16="http://schemas.microsoft.com/office/drawing/2014/main" id="{458AA947-32A6-432D-905C-2334D2EA854B}"/>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645688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805216" y="2126084"/>
            <a:ext cx="184731" cy="369332"/>
          </a:xfrm>
          <a:prstGeom prst="rect">
            <a:avLst/>
          </a:prstGeom>
          <a:noFill/>
        </p:spPr>
        <p:txBody>
          <a:bodyPr wrap="none" rtlCol="0">
            <a:spAutoFit/>
          </a:bodyPr>
          <a:lstStyle/>
          <a:p>
            <a:endParaRPr lang="en-US" dirty="0"/>
          </a:p>
        </p:txBody>
      </p:sp>
      <p:sp>
        <p:nvSpPr>
          <p:cNvPr id="3" name="Title 2">
            <a:extLst>
              <a:ext uri="{FF2B5EF4-FFF2-40B4-BE49-F238E27FC236}">
                <a16:creationId xmlns:a16="http://schemas.microsoft.com/office/drawing/2014/main" id="{634038CE-61CC-4383-A8B2-171361BAA604}"/>
              </a:ext>
            </a:extLst>
          </p:cNvPr>
          <p:cNvSpPr>
            <a:spLocks noGrp="1"/>
          </p:cNvSpPr>
          <p:nvPr>
            <p:ph type="title"/>
          </p:nvPr>
        </p:nvSpPr>
        <p:spPr/>
        <p:txBody>
          <a:bodyPr/>
          <a:lstStyle/>
          <a:p>
            <a:r>
              <a:rPr lang="en-US" dirty="0"/>
              <a:t>What is appropriate in my class:</a:t>
            </a:r>
            <a:endParaRPr lang="en-CA" dirty="0"/>
          </a:p>
        </p:txBody>
      </p:sp>
      <p:sp>
        <p:nvSpPr>
          <p:cNvPr id="6" name="Content Placeholder 5">
            <a:extLst>
              <a:ext uri="{FF2B5EF4-FFF2-40B4-BE49-F238E27FC236}">
                <a16:creationId xmlns:a16="http://schemas.microsoft.com/office/drawing/2014/main" id="{28DA95D3-41B1-4F84-9092-758A63441578}"/>
              </a:ext>
            </a:extLst>
          </p:cNvPr>
          <p:cNvSpPr>
            <a:spLocks noGrp="1"/>
          </p:cNvSpPr>
          <p:nvPr>
            <p:ph idx="1"/>
          </p:nvPr>
        </p:nvSpPr>
        <p:spPr>
          <a:xfrm>
            <a:off x="1284758" y="1710813"/>
            <a:ext cx="9584803" cy="3234813"/>
          </a:xfrm>
        </p:spPr>
        <p:txBody>
          <a:bodyPr/>
          <a:lstStyle/>
          <a:p>
            <a:pPr marL="354013" lvl="1" indent="-238125" eaLnBrk="0" hangingPunct="0">
              <a:lnSpc>
                <a:spcPct val="150000"/>
              </a:lnSpc>
              <a:spcBef>
                <a:spcPts val="600"/>
              </a:spcBef>
              <a:buFontTx/>
              <a:buChar char="•"/>
            </a:pPr>
            <a:r>
              <a:rPr lang="en-US" sz="2400" dirty="0"/>
              <a:t>Discussion of assignment with other students</a:t>
            </a:r>
          </a:p>
          <a:p>
            <a:pPr marL="354013" lvl="1" indent="-238125" eaLnBrk="0" hangingPunct="0">
              <a:lnSpc>
                <a:spcPct val="150000"/>
              </a:lnSpc>
              <a:spcBef>
                <a:spcPts val="600"/>
              </a:spcBef>
              <a:buFontTx/>
              <a:buChar char="•"/>
            </a:pPr>
            <a:r>
              <a:rPr lang="en-US" sz="2400" dirty="0"/>
              <a:t>Brainstorming with classmates</a:t>
            </a:r>
          </a:p>
          <a:p>
            <a:pPr marL="354013" lvl="1" indent="-238125" eaLnBrk="0" hangingPunct="0">
              <a:lnSpc>
                <a:spcPct val="150000"/>
              </a:lnSpc>
              <a:spcBef>
                <a:spcPts val="600"/>
              </a:spcBef>
              <a:buFontTx/>
              <a:buChar char="•"/>
            </a:pPr>
            <a:r>
              <a:rPr lang="en-US" sz="2400" dirty="0"/>
              <a:t>Peer editing</a:t>
            </a:r>
          </a:p>
          <a:p>
            <a:pPr marL="354013" lvl="1" indent="-238125" eaLnBrk="0" hangingPunct="0">
              <a:lnSpc>
                <a:spcPct val="150000"/>
              </a:lnSpc>
              <a:spcBef>
                <a:spcPts val="600"/>
              </a:spcBef>
              <a:buFontTx/>
              <a:buChar char="•"/>
            </a:pPr>
            <a:r>
              <a:rPr lang="en-US" sz="2400" dirty="0"/>
              <a:t>Asking for clarification on assignment requirements</a:t>
            </a:r>
          </a:p>
          <a:p>
            <a:pPr marL="354013" lvl="1" indent="-238125" eaLnBrk="0" hangingPunct="0">
              <a:lnSpc>
                <a:spcPct val="150000"/>
              </a:lnSpc>
              <a:spcBef>
                <a:spcPts val="600"/>
              </a:spcBef>
              <a:buFontTx/>
              <a:buChar char="•"/>
            </a:pPr>
            <a:r>
              <a:rPr lang="en-US" sz="2400" dirty="0"/>
              <a:t>Seeking help on how to cite sources</a:t>
            </a:r>
          </a:p>
        </p:txBody>
      </p:sp>
      <p:pic>
        <p:nvPicPr>
          <p:cNvPr id="8" name="Picture 7">
            <a:extLst>
              <a:ext uri="{FF2B5EF4-FFF2-40B4-BE49-F238E27FC236}">
                <a16:creationId xmlns:a16="http://schemas.microsoft.com/office/drawing/2014/main" id="{148CCFB8-7D2B-4B30-B4DE-740EBA99BB38}"/>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9" name="TextBox 8">
            <a:extLst>
              <a:ext uri="{FF2B5EF4-FFF2-40B4-BE49-F238E27FC236}">
                <a16:creationId xmlns:a16="http://schemas.microsoft.com/office/drawing/2014/main" id="{4FBB2AC4-E0A6-4817-920A-FC98699BAFC9}"/>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22273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805216" y="2126084"/>
            <a:ext cx="184731" cy="369332"/>
          </a:xfrm>
          <a:prstGeom prst="rect">
            <a:avLst/>
          </a:prstGeom>
          <a:noFill/>
        </p:spPr>
        <p:txBody>
          <a:bodyPr wrap="none" rtlCol="0">
            <a:spAutoFit/>
          </a:bodyPr>
          <a:lstStyle/>
          <a:p>
            <a:endParaRPr lang="en-US" dirty="0"/>
          </a:p>
        </p:txBody>
      </p:sp>
      <p:sp>
        <p:nvSpPr>
          <p:cNvPr id="3" name="Title 2">
            <a:extLst>
              <a:ext uri="{FF2B5EF4-FFF2-40B4-BE49-F238E27FC236}">
                <a16:creationId xmlns:a16="http://schemas.microsoft.com/office/drawing/2014/main" id="{C85370F7-58C2-4047-98AD-4D6111207E9E}"/>
              </a:ext>
            </a:extLst>
          </p:cNvPr>
          <p:cNvSpPr>
            <a:spLocks noGrp="1"/>
          </p:cNvSpPr>
          <p:nvPr>
            <p:ph type="title"/>
          </p:nvPr>
        </p:nvSpPr>
        <p:spPr/>
        <p:txBody>
          <a:bodyPr/>
          <a:lstStyle/>
          <a:p>
            <a:r>
              <a:rPr lang="en-CA" dirty="0"/>
              <a:t>What is </a:t>
            </a:r>
            <a:r>
              <a:rPr lang="en-CA" u="sng" dirty="0"/>
              <a:t>not</a:t>
            </a:r>
            <a:r>
              <a:rPr lang="en-CA" dirty="0"/>
              <a:t> appropriate:</a:t>
            </a:r>
            <a:br>
              <a:rPr lang="en-CA" dirty="0"/>
            </a:br>
            <a:endParaRPr lang="en-CA" dirty="0"/>
          </a:p>
        </p:txBody>
      </p:sp>
      <p:sp>
        <p:nvSpPr>
          <p:cNvPr id="6" name="Content Placeholder 5">
            <a:extLst>
              <a:ext uri="{FF2B5EF4-FFF2-40B4-BE49-F238E27FC236}">
                <a16:creationId xmlns:a16="http://schemas.microsoft.com/office/drawing/2014/main" id="{5FF9A644-0FEE-4222-9FD4-2E8B2B750941}"/>
              </a:ext>
            </a:extLst>
          </p:cNvPr>
          <p:cNvSpPr>
            <a:spLocks noGrp="1"/>
          </p:cNvSpPr>
          <p:nvPr>
            <p:ph idx="1"/>
          </p:nvPr>
        </p:nvSpPr>
        <p:spPr>
          <a:xfrm>
            <a:off x="1284758" y="2076714"/>
            <a:ext cx="9584803" cy="2863996"/>
          </a:xfrm>
        </p:spPr>
        <p:txBody>
          <a:bodyPr/>
          <a:lstStyle/>
          <a:p>
            <a:pPr marL="354013" lvl="1" indent="-225425" eaLnBrk="0" hangingPunct="0">
              <a:lnSpc>
                <a:spcPct val="150000"/>
              </a:lnSpc>
              <a:spcBef>
                <a:spcPts val="600"/>
              </a:spcBef>
              <a:buFontTx/>
              <a:buChar char="•"/>
            </a:pPr>
            <a:r>
              <a:rPr lang="en-US" sz="2800" dirty="0"/>
              <a:t>Submitting any amount of work written by someone else</a:t>
            </a:r>
          </a:p>
          <a:p>
            <a:pPr marL="354013" lvl="1" indent="-225425" eaLnBrk="0" hangingPunct="0">
              <a:lnSpc>
                <a:spcPct val="150000"/>
              </a:lnSpc>
              <a:spcBef>
                <a:spcPts val="600"/>
              </a:spcBef>
              <a:buFontTx/>
              <a:buChar char="•"/>
            </a:pPr>
            <a:r>
              <a:rPr lang="en-US" sz="2800" dirty="0"/>
              <a:t>Using ideas, facts, or phrases from someone else without citing</a:t>
            </a:r>
          </a:p>
          <a:p>
            <a:pPr marL="354013" lvl="1" indent="-225425" eaLnBrk="0" hangingPunct="0">
              <a:lnSpc>
                <a:spcPct val="150000"/>
              </a:lnSpc>
              <a:spcBef>
                <a:spcPts val="600"/>
              </a:spcBef>
              <a:buFontTx/>
              <a:buChar char="•"/>
            </a:pPr>
            <a:r>
              <a:rPr lang="en-US" sz="2800" dirty="0"/>
              <a:t>Submitting work that you submitted in another class</a:t>
            </a:r>
          </a:p>
          <a:p>
            <a:endParaRPr lang="en-CA" sz="2800" dirty="0"/>
          </a:p>
        </p:txBody>
      </p:sp>
      <p:pic>
        <p:nvPicPr>
          <p:cNvPr id="8" name="Picture 7">
            <a:extLst>
              <a:ext uri="{FF2B5EF4-FFF2-40B4-BE49-F238E27FC236}">
                <a16:creationId xmlns:a16="http://schemas.microsoft.com/office/drawing/2014/main" id="{9C711380-7D31-4C1C-A639-72D4E1613779}"/>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9" name="TextBox 8">
            <a:extLst>
              <a:ext uri="{FF2B5EF4-FFF2-40B4-BE49-F238E27FC236}">
                <a16:creationId xmlns:a16="http://schemas.microsoft.com/office/drawing/2014/main" id="{1D17E546-543A-4485-A3B4-3383D78D72E4}"/>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58268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8693" y="2650210"/>
            <a:ext cx="7772400" cy="1534332"/>
          </a:xfrm>
        </p:spPr>
        <p:txBody>
          <a:bodyPr/>
          <a:lstStyle/>
          <a:p>
            <a:pPr marL="0" indent="0" algn="ctr">
              <a:buNone/>
            </a:pPr>
            <a:r>
              <a:rPr lang="en-US" sz="4000" dirty="0">
                <a:solidFill>
                  <a:srgbClr val="385E9D"/>
                </a:solidFill>
              </a:rPr>
              <a:t>Where can students get more information?</a:t>
            </a:r>
          </a:p>
        </p:txBody>
      </p:sp>
      <p:pic>
        <p:nvPicPr>
          <p:cNvPr id="5" name="Picture 4">
            <a:extLst>
              <a:ext uri="{FF2B5EF4-FFF2-40B4-BE49-F238E27FC236}">
                <a16:creationId xmlns:a16="http://schemas.microsoft.com/office/drawing/2014/main" id="{B25EF934-FBDF-47B0-87FC-AD4600924463}"/>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6" name="TextBox 5">
            <a:extLst>
              <a:ext uri="{FF2B5EF4-FFF2-40B4-BE49-F238E27FC236}">
                <a16:creationId xmlns:a16="http://schemas.microsoft.com/office/drawing/2014/main" id="{F06BA689-AF02-4728-B745-D68A995BA0B0}"/>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31383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96B82-8FF9-4B31-880C-9A903AFA3973}"/>
              </a:ext>
            </a:extLst>
          </p:cNvPr>
          <p:cNvSpPr>
            <a:spLocks noGrp="1"/>
          </p:cNvSpPr>
          <p:nvPr>
            <p:ph type="title"/>
          </p:nvPr>
        </p:nvSpPr>
        <p:spPr/>
        <p:txBody>
          <a:bodyPr/>
          <a:lstStyle/>
          <a:p>
            <a:r>
              <a:rPr lang="en-US" dirty="0"/>
              <a:t>University of Manitoba Resources</a:t>
            </a:r>
            <a:endParaRPr lang="en-CA" dirty="0"/>
          </a:p>
        </p:txBody>
      </p:sp>
      <p:sp>
        <p:nvSpPr>
          <p:cNvPr id="3" name="Content Placeholder 2"/>
          <p:cNvSpPr>
            <a:spLocks noGrp="1"/>
          </p:cNvSpPr>
          <p:nvPr>
            <p:ph idx="1"/>
          </p:nvPr>
        </p:nvSpPr>
        <p:spPr>
          <a:xfrm>
            <a:off x="1284758" y="1553497"/>
            <a:ext cx="9584803" cy="3569109"/>
          </a:xfrm>
        </p:spPr>
        <p:txBody>
          <a:bodyPr/>
          <a:lstStyle/>
          <a:p>
            <a:pPr>
              <a:lnSpc>
                <a:spcPct val="150000"/>
              </a:lnSpc>
              <a:spcBef>
                <a:spcPts val="0"/>
              </a:spcBef>
            </a:pPr>
            <a:r>
              <a:rPr lang="en-US" sz="1800" dirty="0">
                <a:hlinkClick r:id="rId2"/>
              </a:rPr>
              <a:t>Academic Learning Centre</a:t>
            </a:r>
            <a:endParaRPr lang="en-US" sz="1800" dirty="0"/>
          </a:p>
          <a:p>
            <a:pPr>
              <a:lnSpc>
                <a:spcPct val="150000"/>
              </a:lnSpc>
              <a:spcBef>
                <a:spcPts val="0"/>
              </a:spcBef>
            </a:pPr>
            <a:r>
              <a:rPr lang="en-US" sz="1800" dirty="0"/>
              <a:t>UM Libraries</a:t>
            </a:r>
          </a:p>
          <a:p>
            <a:pPr>
              <a:lnSpc>
                <a:spcPct val="150000"/>
              </a:lnSpc>
              <a:spcBef>
                <a:spcPts val="0"/>
              </a:spcBef>
            </a:pPr>
            <a:r>
              <a:rPr lang="en-US" sz="1800" dirty="0">
                <a:hlinkClick r:id="rId3"/>
              </a:rPr>
              <a:t>Student Advocacy</a:t>
            </a:r>
            <a:endParaRPr lang="en-US" sz="1800" dirty="0"/>
          </a:p>
          <a:p>
            <a:pPr lvl="1">
              <a:lnSpc>
                <a:spcPct val="150000"/>
              </a:lnSpc>
              <a:spcBef>
                <a:spcPts val="0"/>
              </a:spcBef>
            </a:pPr>
            <a:r>
              <a:rPr lang="en-US" sz="1800" dirty="0">
                <a:hlinkClick r:id="rId4"/>
              </a:rPr>
              <a:t>Student Conduct: Your Rights and Responsibilities</a:t>
            </a:r>
            <a:endParaRPr lang="en-US" sz="1800" dirty="0"/>
          </a:p>
          <a:p>
            <a:pPr>
              <a:lnSpc>
                <a:spcPct val="150000"/>
              </a:lnSpc>
              <a:spcBef>
                <a:spcPts val="0"/>
              </a:spcBef>
            </a:pPr>
            <a:r>
              <a:rPr lang="en-US" sz="1800" dirty="0"/>
              <a:t>UM Academic Calendar</a:t>
            </a:r>
          </a:p>
          <a:p>
            <a:pPr>
              <a:lnSpc>
                <a:spcPct val="150000"/>
              </a:lnSpc>
              <a:spcBef>
                <a:spcPts val="0"/>
              </a:spcBef>
            </a:pPr>
            <a:r>
              <a:rPr lang="en-US" sz="1800" dirty="0"/>
              <a:t>Instructor</a:t>
            </a:r>
          </a:p>
          <a:p>
            <a:pPr lvl="1">
              <a:lnSpc>
                <a:spcPct val="150000"/>
              </a:lnSpc>
              <a:spcBef>
                <a:spcPts val="0"/>
              </a:spcBef>
            </a:pPr>
            <a:r>
              <a:rPr lang="en-US" sz="1800" dirty="0"/>
              <a:t>Course Syllabus</a:t>
            </a:r>
          </a:p>
          <a:p>
            <a:pPr lvl="1">
              <a:lnSpc>
                <a:spcPct val="150000"/>
              </a:lnSpc>
              <a:spcBef>
                <a:spcPts val="0"/>
              </a:spcBef>
            </a:pPr>
            <a:r>
              <a:rPr lang="en-US" sz="1800" dirty="0"/>
              <a:t>Insert Your Office Hours Information</a:t>
            </a:r>
          </a:p>
        </p:txBody>
      </p:sp>
      <p:pic>
        <p:nvPicPr>
          <p:cNvPr id="6" name="Picture 5">
            <a:extLst>
              <a:ext uri="{FF2B5EF4-FFF2-40B4-BE49-F238E27FC236}">
                <a16:creationId xmlns:a16="http://schemas.microsoft.com/office/drawing/2014/main" id="{CA502A39-4360-4C36-B2CD-3329D7902F17}"/>
              </a:ext>
            </a:extLst>
          </p:cNvPr>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7" name="TextBox 6">
            <a:extLst>
              <a:ext uri="{FF2B5EF4-FFF2-40B4-BE49-F238E27FC236}">
                <a16:creationId xmlns:a16="http://schemas.microsoft.com/office/drawing/2014/main" id="{B15A7E50-2282-47E1-9439-7AA4801D98B2}"/>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19812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56979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a:xfrm>
            <a:off x="1284758" y="1324255"/>
            <a:ext cx="9584803" cy="547467"/>
          </a:xfrm>
        </p:spPr>
        <p:txBody>
          <a:bodyPr anchor="t"/>
          <a:lstStyle/>
          <a:p>
            <a:pPr algn="l" eaLnBrk="1" hangingPunct="1"/>
            <a:r>
              <a:rPr lang="en-US" sz="3200" dirty="0"/>
              <a:t>Questions to discuss with students</a:t>
            </a:r>
          </a:p>
        </p:txBody>
      </p:sp>
      <p:sp>
        <p:nvSpPr>
          <p:cNvPr id="7" name="Content Placeholder 6">
            <a:extLst>
              <a:ext uri="{FF2B5EF4-FFF2-40B4-BE49-F238E27FC236}">
                <a16:creationId xmlns:a16="http://schemas.microsoft.com/office/drawing/2014/main" id="{184C9543-B3E4-4BC1-8610-B0B3C52DDC73}"/>
              </a:ext>
            </a:extLst>
          </p:cNvPr>
          <p:cNvSpPr>
            <a:spLocks noGrp="1"/>
          </p:cNvSpPr>
          <p:nvPr>
            <p:ph idx="1"/>
          </p:nvPr>
        </p:nvSpPr>
        <p:spPr>
          <a:xfrm>
            <a:off x="1284758" y="2076714"/>
            <a:ext cx="9584803" cy="3055725"/>
          </a:xfrm>
        </p:spPr>
        <p:txBody>
          <a:bodyPr/>
          <a:lstStyle/>
          <a:p>
            <a:pPr marL="346075" indent="-234950">
              <a:lnSpc>
                <a:spcPct val="150000"/>
              </a:lnSpc>
            </a:pPr>
            <a:r>
              <a:rPr lang="en-CA" sz="2162" dirty="0">
                <a:latin typeface="Myriad Web Pro" pitchFamily="34" charset="0"/>
              </a:rPr>
              <a:t>What is academic integrity?</a:t>
            </a:r>
          </a:p>
          <a:p>
            <a:pPr marL="346075" lvl="1" indent="-234950">
              <a:lnSpc>
                <a:spcPct val="150000"/>
              </a:lnSpc>
              <a:buFont typeface="Arial"/>
              <a:buChar char="•"/>
            </a:pPr>
            <a:r>
              <a:rPr lang="en-CA" sz="2162" dirty="0">
                <a:latin typeface="Myriad Web Pro" pitchFamily="34" charset="0"/>
              </a:rPr>
              <a:t>Why should students care about academic integrity?</a:t>
            </a:r>
          </a:p>
          <a:p>
            <a:pPr marL="346075" indent="-234950">
              <a:lnSpc>
                <a:spcPct val="150000"/>
              </a:lnSpc>
            </a:pPr>
            <a:r>
              <a:rPr lang="en-CA" sz="2162" dirty="0">
                <a:latin typeface="Myriad Web Pro" pitchFamily="34" charset="0"/>
              </a:rPr>
              <a:t>What are the various types of academic dishonesty?</a:t>
            </a:r>
          </a:p>
          <a:p>
            <a:pPr marL="346075" indent="-234950">
              <a:lnSpc>
                <a:spcPct val="150000"/>
              </a:lnSpc>
            </a:pPr>
            <a:r>
              <a:rPr lang="en-CA" sz="2162" dirty="0">
                <a:latin typeface="Myriad Web Pro" pitchFamily="34" charset="0"/>
              </a:rPr>
              <a:t>What are the expectations in this class?</a:t>
            </a:r>
          </a:p>
          <a:p>
            <a:pPr marL="346075" indent="-234950">
              <a:lnSpc>
                <a:spcPct val="150000"/>
              </a:lnSpc>
            </a:pPr>
            <a:r>
              <a:rPr lang="en-CA" sz="2162" dirty="0">
                <a:latin typeface="Myriad Web Pro" pitchFamily="34" charset="0"/>
              </a:rPr>
              <a:t>Where can students go for more information?</a:t>
            </a:r>
            <a:endParaRPr lang="en-US" sz="2000" kern="0" dirty="0">
              <a:solidFill>
                <a:srgbClr val="51260B"/>
              </a:solidFill>
            </a:endParaRPr>
          </a:p>
        </p:txBody>
      </p:sp>
      <p:pic>
        <p:nvPicPr>
          <p:cNvPr id="4" name="Picture 3">
            <a:extLst>
              <a:ext uri="{FF2B5EF4-FFF2-40B4-BE49-F238E27FC236}">
                <a16:creationId xmlns:a16="http://schemas.microsoft.com/office/drawing/2014/main" id="{146C382E-CA3F-4ACC-A432-662C265D3498}"/>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6" name="TextBox 5">
            <a:extLst>
              <a:ext uri="{FF2B5EF4-FFF2-40B4-BE49-F238E27FC236}">
                <a16:creationId xmlns:a16="http://schemas.microsoft.com/office/drawing/2014/main" id="{2EDD75A0-F3BB-4151-A768-631B5B468C88}"/>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990724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38693" y="2650210"/>
            <a:ext cx="7772400" cy="1534332"/>
          </a:xfrm>
        </p:spPr>
        <p:txBody>
          <a:bodyPr/>
          <a:lstStyle/>
          <a:p>
            <a:pPr marL="0" indent="0" algn="ctr">
              <a:buNone/>
            </a:pPr>
            <a:r>
              <a:rPr lang="en-US" sz="4000" dirty="0">
                <a:solidFill>
                  <a:srgbClr val="385E9D"/>
                </a:solidFill>
              </a:rPr>
              <a:t>What is academic integrity?</a:t>
            </a:r>
          </a:p>
        </p:txBody>
      </p:sp>
      <p:pic>
        <p:nvPicPr>
          <p:cNvPr id="5" name="Picture 4">
            <a:extLst>
              <a:ext uri="{FF2B5EF4-FFF2-40B4-BE49-F238E27FC236}">
                <a16:creationId xmlns:a16="http://schemas.microsoft.com/office/drawing/2014/main" id="{663C0270-52CC-4BC3-9EC2-0EC9180B02E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6" name="TextBox 5">
            <a:extLst>
              <a:ext uri="{FF2B5EF4-FFF2-40B4-BE49-F238E27FC236}">
                <a16:creationId xmlns:a16="http://schemas.microsoft.com/office/drawing/2014/main" id="{24D0F8C8-81AA-4AAB-B7E8-769B346771F1}"/>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90141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13C92-85AC-4F90-A10A-15C1BFA60DC2}"/>
              </a:ext>
            </a:extLst>
          </p:cNvPr>
          <p:cNvSpPr>
            <a:spLocks noGrp="1"/>
          </p:cNvSpPr>
          <p:nvPr>
            <p:ph type="title"/>
          </p:nvPr>
        </p:nvSpPr>
        <p:spPr>
          <a:xfrm>
            <a:off x="1303598" y="1144104"/>
            <a:ext cx="9584803" cy="547467"/>
          </a:xfrm>
        </p:spPr>
        <p:txBody>
          <a:bodyPr/>
          <a:lstStyle/>
          <a:p>
            <a:r>
              <a:rPr lang="en-CA" dirty="0"/>
              <a:t>What is academic integrity?</a:t>
            </a:r>
            <a:br>
              <a:rPr lang="en-CA" dirty="0"/>
            </a:br>
            <a:endParaRPr lang="en-CA" dirty="0"/>
          </a:p>
        </p:txBody>
      </p:sp>
      <p:sp>
        <p:nvSpPr>
          <p:cNvPr id="5" name="Content Placeholder 4">
            <a:extLst>
              <a:ext uri="{FF2B5EF4-FFF2-40B4-BE49-F238E27FC236}">
                <a16:creationId xmlns:a16="http://schemas.microsoft.com/office/drawing/2014/main" id="{0D751F19-350A-4D5E-8245-3CE647DB8799}"/>
              </a:ext>
            </a:extLst>
          </p:cNvPr>
          <p:cNvSpPr>
            <a:spLocks noGrp="1"/>
          </p:cNvSpPr>
          <p:nvPr>
            <p:ph idx="1"/>
          </p:nvPr>
        </p:nvSpPr>
        <p:spPr>
          <a:xfrm>
            <a:off x="1284758" y="1909570"/>
            <a:ext cx="9584803" cy="3242533"/>
          </a:xfrm>
        </p:spPr>
        <p:txBody>
          <a:bodyPr numCol="2"/>
          <a:lstStyle/>
          <a:p>
            <a:pPr marL="0" indent="0">
              <a:lnSpc>
                <a:spcPct val="150000"/>
              </a:lnSpc>
              <a:buNone/>
            </a:pPr>
            <a:r>
              <a:rPr lang="en-CA" sz="2400" b="1" dirty="0">
                <a:solidFill>
                  <a:srgbClr val="EE7123"/>
                </a:solidFill>
                <a:latin typeface="Myriad Web Pro" pitchFamily="34" charset="0"/>
              </a:rPr>
              <a:t>Integrity</a:t>
            </a:r>
          </a:p>
          <a:p>
            <a:pPr marL="342900" indent="-342900">
              <a:lnSpc>
                <a:spcPct val="150000"/>
              </a:lnSpc>
              <a:buFont typeface="Arial" panose="020B0604020202020204" pitchFamily="34" charset="0"/>
              <a:buChar char="•"/>
            </a:pPr>
            <a:r>
              <a:rPr lang="en-CA" sz="2400" i="1" dirty="0">
                <a:latin typeface="Myriad Web Pro" pitchFamily="34" charset="0"/>
              </a:rPr>
              <a:t>adherence to moral and ethical principles</a:t>
            </a:r>
          </a:p>
          <a:p>
            <a:pPr marL="342900" indent="-342900">
              <a:lnSpc>
                <a:spcPct val="150000"/>
              </a:lnSpc>
              <a:buFont typeface="Arial" panose="020B0604020202020204" pitchFamily="34" charset="0"/>
              <a:buChar char="•"/>
            </a:pPr>
            <a:r>
              <a:rPr lang="en-CA" sz="2400" i="1" dirty="0">
                <a:latin typeface="Myriad Web Pro" pitchFamily="34" charset="0"/>
              </a:rPr>
              <a:t>soundness of moral character</a:t>
            </a:r>
          </a:p>
          <a:p>
            <a:pPr marL="342900" indent="-342900">
              <a:lnSpc>
                <a:spcPct val="150000"/>
              </a:lnSpc>
              <a:buFont typeface="Arial" panose="020B0604020202020204" pitchFamily="34" charset="0"/>
              <a:buChar char="•"/>
            </a:pPr>
            <a:r>
              <a:rPr lang="en-CA" sz="2400" i="1" dirty="0">
                <a:latin typeface="Myriad Web Pro" pitchFamily="34" charset="0"/>
              </a:rPr>
              <a:t>honesty </a:t>
            </a:r>
            <a:r>
              <a:rPr lang="en-CA" sz="2400" dirty="0">
                <a:latin typeface="Myriad Web Pro" pitchFamily="34" charset="0"/>
              </a:rPr>
              <a:t>(</a:t>
            </a:r>
            <a:r>
              <a:rPr lang="en-CA" dirty="0">
                <a:latin typeface="Myriad Web Pro" pitchFamily="34" charset="0"/>
              </a:rPr>
              <a:t>dictionary.com</a:t>
            </a:r>
            <a:r>
              <a:rPr lang="en-CA" sz="2400" dirty="0">
                <a:latin typeface="Myriad Web Pro" pitchFamily="34" charset="0"/>
              </a:rPr>
              <a:t>)</a:t>
            </a:r>
          </a:p>
          <a:p>
            <a:pPr marL="0" indent="0">
              <a:lnSpc>
                <a:spcPct val="150000"/>
              </a:lnSpc>
              <a:spcBef>
                <a:spcPts val="1200"/>
              </a:spcBef>
              <a:buNone/>
            </a:pPr>
            <a:r>
              <a:rPr lang="en-CA" sz="2400" b="1" dirty="0">
                <a:solidFill>
                  <a:srgbClr val="EE7123"/>
                </a:solidFill>
                <a:latin typeface="Myriad Web Pro" pitchFamily="34" charset="0"/>
              </a:rPr>
              <a:t>What is academic integrity?</a:t>
            </a:r>
          </a:p>
          <a:p>
            <a:pPr marL="342900" indent="-342900">
              <a:lnSpc>
                <a:spcPct val="150000"/>
              </a:lnSpc>
              <a:buFont typeface="Arial" panose="020B0604020202020204" pitchFamily="34" charset="0"/>
              <a:buChar char="•"/>
            </a:pPr>
            <a:r>
              <a:rPr lang="en-CA" sz="2400" i="1" dirty="0">
                <a:latin typeface="Myriad Web Pro" pitchFamily="34" charset="0"/>
              </a:rPr>
              <a:t>honesty in coursework and research</a:t>
            </a:r>
            <a:endParaRPr lang="en-US" sz="2400" dirty="0">
              <a:latin typeface="Myriad Web Pro" pitchFamily="34" charset="0"/>
            </a:endParaRPr>
          </a:p>
          <a:p>
            <a:endParaRPr lang="en-CA" dirty="0"/>
          </a:p>
        </p:txBody>
      </p:sp>
      <p:pic>
        <p:nvPicPr>
          <p:cNvPr id="10" name="Picture 9">
            <a:extLst>
              <a:ext uri="{FF2B5EF4-FFF2-40B4-BE49-F238E27FC236}">
                <a16:creationId xmlns:a16="http://schemas.microsoft.com/office/drawing/2014/main" id="{0A4B8D53-089B-4328-9122-4CDD7ACC66D6}"/>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1" name="TextBox 10">
            <a:extLst>
              <a:ext uri="{FF2B5EF4-FFF2-40B4-BE49-F238E27FC236}">
                <a16:creationId xmlns:a16="http://schemas.microsoft.com/office/drawing/2014/main" id="{EAB28870-62C1-4213-868D-0D042046F806}"/>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21131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820253" y="4998966"/>
            <a:ext cx="1410964" cy="246221"/>
          </a:xfrm>
          <a:prstGeom prst="rect">
            <a:avLst/>
          </a:prstGeom>
          <a:noFill/>
        </p:spPr>
        <p:txBody>
          <a:bodyPr wrap="none" rtlCol="0">
            <a:spAutoFit/>
          </a:bodyPr>
          <a:lstStyle/>
          <a:p>
            <a:r>
              <a:rPr lang="en-US" sz="1000" i="1" dirty="0">
                <a:latin typeface="Khmer UI" panose="020B0502040204020203" pitchFamily="34" charset="0"/>
                <a:cs typeface="Khmer UI" panose="020B0502040204020203" pitchFamily="34" charset="0"/>
              </a:rPr>
              <a:t>academicintegrity.org</a:t>
            </a:r>
          </a:p>
        </p:txBody>
      </p:sp>
      <p:sp>
        <p:nvSpPr>
          <p:cNvPr id="6" name="Title 5">
            <a:extLst>
              <a:ext uri="{FF2B5EF4-FFF2-40B4-BE49-F238E27FC236}">
                <a16:creationId xmlns:a16="http://schemas.microsoft.com/office/drawing/2014/main" id="{3FF6445F-EB7F-49B5-B80D-DD7C39CB3D60}"/>
              </a:ext>
            </a:extLst>
          </p:cNvPr>
          <p:cNvSpPr>
            <a:spLocks noGrp="1"/>
          </p:cNvSpPr>
          <p:nvPr>
            <p:ph type="title"/>
          </p:nvPr>
        </p:nvSpPr>
        <p:spPr/>
        <p:txBody>
          <a:bodyPr/>
          <a:lstStyle/>
          <a:p>
            <a:r>
              <a:rPr lang="en-US" dirty="0"/>
              <a:t>Academic Integrity</a:t>
            </a:r>
            <a:endParaRPr lang="en-CA" dirty="0"/>
          </a:p>
        </p:txBody>
      </p:sp>
      <p:pic>
        <p:nvPicPr>
          <p:cNvPr id="11" name="Content Placeholder 10">
            <a:extLst>
              <a:ext uri="{FF2B5EF4-FFF2-40B4-BE49-F238E27FC236}">
                <a16:creationId xmlns:a16="http://schemas.microsoft.com/office/drawing/2014/main" id="{C30A388C-7C64-48D0-A77B-A8770FF14CEB}"/>
              </a:ext>
            </a:extLst>
          </p:cNvPr>
          <p:cNvPicPr>
            <a:picLocks noGrp="1" noChangeAspect="1"/>
          </p:cNvPicPr>
          <p:nvPr>
            <p:ph idx="1"/>
          </p:nvPr>
        </p:nvPicPr>
        <p:blipFill>
          <a:blip r:embed="rId3"/>
          <a:stretch>
            <a:fillRect/>
          </a:stretch>
        </p:blipFill>
        <p:spPr>
          <a:xfrm>
            <a:off x="2985617" y="2028293"/>
            <a:ext cx="6219593" cy="2970673"/>
          </a:xfrm>
          <a:prstGeom prst="rect">
            <a:avLst/>
          </a:prstGeom>
        </p:spPr>
      </p:pic>
      <p:pic>
        <p:nvPicPr>
          <p:cNvPr id="12" name="Picture 11">
            <a:extLst>
              <a:ext uri="{FF2B5EF4-FFF2-40B4-BE49-F238E27FC236}">
                <a16:creationId xmlns:a16="http://schemas.microsoft.com/office/drawing/2014/main" id="{85A7B6BF-6B4D-46D8-9FC5-66658F9651BB}"/>
              </a:ext>
            </a:extLst>
          </p:cNvPr>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3" name="TextBox 12">
            <a:extLst>
              <a:ext uri="{FF2B5EF4-FFF2-40B4-BE49-F238E27FC236}">
                <a16:creationId xmlns:a16="http://schemas.microsoft.com/office/drawing/2014/main" id="{FAA190C6-9C10-44FF-8850-FD15A48AC812}"/>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9528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35F0760-7BBF-48D9-8A85-E735B026221A}"/>
              </a:ext>
            </a:extLst>
          </p:cNvPr>
          <p:cNvSpPr>
            <a:spLocks noGrp="1"/>
          </p:cNvSpPr>
          <p:nvPr>
            <p:ph type="title"/>
          </p:nvPr>
        </p:nvSpPr>
        <p:spPr>
          <a:xfrm>
            <a:off x="1284758" y="1995947"/>
            <a:ext cx="9584803" cy="2467897"/>
          </a:xfrm>
        </p:spPr>
        <p:txBody>
          <a:bodyPr/>
          <a:lstStyle/>
          <a:p>
            <a:pPr algn="ctr">
              <a:lnSpc>
                <a:spcPct val="150000"/>
              </a:lnSpc>
              <a:spcBef>
                <a:spcPts val="0"/>
              </a:spcBef>
            </a:pPr>
            <a:r>
              <a:rPr lang="en-US" dirty="0"/>
              <a:t>Why should students care</a:t>
            </a:r>
            <a:br>
              <a:rPr lang="en-US" dirty="0"/>
            </a:br>
            <a:r>
              <a:rPr lang="en-US" dirty="0"/>
              <a:t>about academic integrity?</a:t>
            </a:r>
            <a:br>
              <a:rPr lang="en-US" dirty="0"/>
            </a:br>
            <a:endParaRPr lang="en-CA" dirty="0"/>
          </a:p>
        </p:txBody>
      </p:sp>
      <p:pic>
        <p:nvPicPr>
          <p:cNvPr id="9" name="Picture 8">
            <a:extLst>
              <a:ext uri="{FF2B5EF4-FFF2-40B4-BE49-F238E27FC236}">
                <a16:creationId xmlns:a16="http://schemas.microsoft.com/office/drawing/2014/main" id="{EBCA6CB6-D038-4811-BFB7-DD689A26A33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10" name="TextBox 9">
            <a:extLst>
              <a:ext uri="{FF2B5EF4-FFF2-40B4-BE49-F238E27FC236}">
                <a16:creationId xmlns:a16="http://schemas.microsoft.com/office/drawing/2014/main" id="{FBDEAA41-83B6-49C7-8B3E-2AC4C5858BBC}"/>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82668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49BE328-E9CA-4DCD-BD9F-423DDF5608E1}"/>
              </a:ext>
            </a:extLst>
          </p:cNvPr>
          <p:cNvSpPr>
            <a:spLocks noGrp="1"/>
          </p:cNvSpPr>
          <p:nvPr>
            <p:ph type="title"/>
          </p:nvPr>
        </p:nvSpPr>
        <p:spPr>
          <a:xfrm>
            <a:off x="1313123" y="1148084"/>
            <a:ext cx="9584803" cy="1260821"/>
          </a:xfrm>
        </p:spPr>
        <p:txBody>
          <a:bodyPr/>
          <a:lstStyle/>
          <a:p>
            <a:r>
              <a:rPr lang="en-US" dirty="0"/>
              <a:t>Why should students care about academic integrity?</a:t>
            </a:r>
            <a:endParaRPr lang="en-CA" dirty="0"/>
          </a:p>
        </p:txBody>
      </p:sp>
      <p:sp>
        <p:nvSpPr>
          <p:cNvPr id="6" name="Content Placeholder 5">
            <a:extLst>
              <a:ext uri="{FF2B5EF4-FFF2-40B4-BE49-F238E27FC236}">
                <a16:creationId xmlns:a16="http://schemas.microsoft.com/office/drawing/2014/main" id="{A9F3ECF2-02AA-4068-AD9E-E35344CFF395}"/>
              </a:ext>
            </a:extLst>
          </p:cNvPr>
          <p:cNvSpPr>
            <a:spLocks noGrp="1"/>
          </p:cNvSpPr>
          <p:nvPr>
            <p:ph idx="1"/>
          </p:nvPr>
        </p:nvSpPr>
        <p:spPr>
          <a:xfrm>
            <a:off x="1166771" y="2310231"/>
            <a:ext cx="9584803" cy="3026228"/>
          </a:xfrm>
        </p:spPr>
        <p:txBody>
          <a:bodyPr/>
          <a:lstStyle/>
          <a:p>
            <a:pPr marL="346075" indent="-234950">
              <a:lnSpc>
                <a:spcPct val="100000"/>
              </a:lnSpc>
              <a:buFont typeface="Arial"/>
              <a:buChar char="•"/>
            </a:pPr>
            <a:r>
              <a:rPr lang="en-CA" dirty="0">
                <a:latin typeface="Myriad Web Pro" pitchFamily="34" charset="0"/>
              </a:rPr>
              <a:t>Eliminates unfair advantage between students</a:t>
            </a:r>
          </a:p>
          <a:p>
            <a:pPr marL="346075" indent="-234950">
              <a:lnSpc>
                <a:spcPct val="100000"/>
              </a:lnSpc>
              <a:buFont typeface="Arial"/>
              <a:buChar char="•"/>
            </a:pPr>
            <a:r>
              <a:rPr lang="en-CA" dirty="0">
                <a:latin typeface="Myriad Web Pro" pitchFamily="34" charset="0"/>
              </a:rPr>
              <a:t>Foundation of your university degree</a:t>
            </a:r>
          </a:p>
          <a:p>
            <a:pPr marL="803275" lvl="1" indent="-234950">
              <a:lnSpc>
                <a:spcPct val="100000"/>
              </a:lnSpc>
              <a:buFont typeface="Arial"/>
              <a:buChar char="•"/>
            </a:pPr>
            <a:r>
              <a:rPr lang="en-CA" sz="2400" dirty="0">
                <a:latin typeface="Myriad Web Pro" pitchFamily="34" charset="0"/>
              </a:rPr>
              <a:t>Gives your degree value</a:t>
            </a:r>
          </a:p>
          <a:p>
            <a:pPr marL="346075" indent="-234950">
              <a:lnSpc>
                <a:spcPct val="100000"/>
              </a:lnSpc>
              <a:buFont typeface="Arial"/>
              <a:buChar char="•"/>
            </a:pPr>
            <a:r>
              <a:rPr lang="en-CA" dirty="0">
                <a:latin typeface="Myriad Web Pro" pitchFamily="34" charset="0"/>
              </a:rPr>
              <a:t>Builds moral character</a:t>
            </a:r>
          </a:p>
          <a:p>
            <a:pPr marL="346075" indent="-234950">
              <a:lnSpc>
                <a:spcPct val="100000"/>
              </a:lnSpc>
              <a:buFont typeface="Arial"/>
              <a:buChar char="•"/>
            </a:pPr>
            <a:r>
              <a:rPr lang="en-CA" dirty="0">
                <a:latin typeface="Myriad Web Pro" pitchFamily="34" charset="0"/>
              </a:rPr>
              <a:t>Prepares students for future life and work demands</a:t>
            </a:r>
            <a:endParaRPr lang="en-CA" dirty="0"/>
          </a:p>
        </p:txBody>
      </p:sp>
      <p:pic>
        <p:nvPicPr>
          <p:cNvPr id="8" name="Picture 7">
            <a:extLst>
              <a:ext uri="{FF2B5EF4-FFF2-40B4-BE49-F238E27FC236}">
                <a16:creationId xmlns:a16="http://schemas.microsoft.com/office/drawing/2014/main" id="{146D191E-CAA6-41A2-907A-99A7A7720756}"/>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9" name="TextBox 8">
            <a:extLst>
              <a:ext uri="{FF2B5EF4-FFF2-40B4-BE49-F238E27FC236}">
                <a16:creationId xmlns:a16="http://schemas.microsoft.com/office/drawing/2014/main" id="{DE3526FF-5140-41C6-BB4F-5B833286FFB3}"/>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326021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C9FFD-495E-4910-A987-B54FC674539F}"/>
              </a:ext>
            </a:extLst>
          </p:cNvPr>
          <p:cNvSpPr>
            <a:spLocks noGrp="1"/>
          </p:cNvSpPr>
          <p:nvPr>
            <p:ph type="title"/>
          </p:nvPr>
        </p:nvSpPr>
        <p:spPr>
          <a:xfrm>
            <a:off x="1284758" y="2293394"/>
            <a:ext cx="9584803" cy="1295380"/>
          </a:xfrm>
        </p:spPr>
        <p:txBody>
          <a:bodyPr/>
          <a:lstStyle/>
          <a:p>
            <a:r>
              <a:rPr lang="en-US" dirty="0"/>
              <a:t>What are the various types of academic misconduct?</a:t>
            </a:r>
            <a:br>
              <a:rPr lang="en-US" dirty="0"/>
            </a:br>
            <a:endParaRPr lang="en-CA" dirty="0"/>
          </a:p>
        </p:txBody>
      </p:sp>
      <p:pic>
        <p:nvPicPr>
          <p:cNvPr id="8" name="Picture 7">
            <a:extLst>
              <a:ext uri="{FF2B5EF4-FFF2-40B4-BE49-F238E27FC236}">
                <a16:creationId xmlns:a16="http://schemas.microsoft.com/office/drawing/2014/main" id="{AE1873C7-3011-4F9E-A5CF-8905B947B9FE}"/>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209749" y="5533467"/>
            <a:ext cx="2379408" cy="1152198"/>
          </a:xfrm>
          <a:prstGeom prst="rect">
            <a:avLst/>
          </a:prstGeom>
        </p:spPr>
      </p:pic>
      <p:sp>
        <p:nvSpPr>
          <p:cNvPr id="9" name="TextBox 8">
            <a:extLst>
              <a:ext uri="{FF2B5EF4-FFF2-40B4-BE49-F238E27FC236}">
                <a16:creationId xmlns:a16="http://schemas.microsoft.com/office/drawing/2014/main" id="{00B7BAF6-F195-4AC4-9CC1-BADAECE4408D}"/>
              </a:ext>
            </a:extLst>
          </p:cNvPr>
          <p:cNvSpPr txBox="1"/>
          <p:nvPr/>
        </p:nvSpPr>
        <p:spPr>
          <a:xfrm>
            <a:off x="1192193" y="6074302"/>
            <a:ext cx="2430684" cy="415498"/>
          </a:xfrm>
          <a:prstGeom prst="rect">
            <a:avLst/>
          </a:prstGeom>
          <a:noFill/>
        </p:spPr>
        <p:txBody>
          <a:bodyPr wrap="square" rtlCol="0">
            <a:spAutoFit/>
          </a:bodyPr>
          <a:lstStyle/>
          <a:p>
            <a:r>
              <a:rPr lang="en-US" sz="2100" b="1" i="0" baseline="0" dirty="0" err="1">
                <a:solidFill>
                  <a:srgbClr val="385E9D"/>
                </a:solidFill>
                <a:latin typeface="Arial" panose="020B0604020202020204" pitchFamily="34" charset="0"/>
                <a:cs typeface="Arial" panose="020B0604020202020204" pitchFamily="34" charset="0"/>
              </a:rPr>
              <a:t>umanitoba.ca</a:t>
            </a:r>
            <a:endParaRPr lang="en-US" sz="2100" b="1" i="0" baseline="0" dirty="0">
              <a:solidFill>
                <a:srgbClr val="385E9D"/>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6015180"/>
      </p:ext>
    </p:extLst>
  </p:cSld>
  <p:clrMapOvr>
    <a:masterClrMapping/>
  </p:clrMapOvr>
</p:sld>
</file>

<file path=ppt/theme/theme1.xml><?xml version="1.0" encoding="utf-8"?>
<a:theme xmlns:a="http://schemas.openxmlformats.org/drawingml/2006/main" name="UM Presentation Theme - W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503</TotalTime>
  <Words>3375</Words>
  <Application>Microsoft Office PowerPoint</Application>
  <PresentationFormat>Widescreen</PresentationFormat>
  <Paragraphs>262</Paragraphs>
  <Slides>28</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28</vt:i4>
      </vt:variant>
    </vt:vector>
  </HeadingPairs>
  <TitlesOfParts>
    <vt:vector size="34" baseType="lpstr">
      <vt:lpstr>Arial</vt:lpstr>
      <vt:lpstr>Calibri</vt:lpstr>
      <vt:lpstr>Calibri Light</vt:lpstr>
      <vt:lpstr>Khmer UI</vt:lpstr>
      <vt:lpstr>Myriad Web Pro</vt:lpstr>
      <vt:lpstr>UM Presentation Theme - Wide</vt:lpstr>
      <vt:lpstr>Academic Integrity</vt:lpstr>
      <vt:lpstr>PowerPoint Presentation</vt:lpstr>
      <vt:lpstr>Questions to discuss with students</vt:lpstr>
      <vt:lpstr>PowerPoint Presentation</vt:lpstr>
      <vt:lpstr>What is academic integrity? </vt:lpstr>
      <vt:lpstr>Academic Integrity</vt:lpstr>
      <vt:lpstr>Why should students care about academic integrity? </vt:lpstr>
      <vt:lpstr>Why should students care about academic integrity?</vt:lpstr>
      <vt:lpstr>What are the various types of academic misconduct?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What is appropriate in my class:</vt:lpstr>
      <vt:lpstr>What is not appropriate: </vt:lpstr>
      <vt:lpstr>PowerPoint Presentation</vt:lpstr>
      <vt:lpstr>University of Manitoba Resources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Kanisha Szekely</dc:creator>
  <cp:lastModifiedBy>Lori Isber</cp:lastModifiedBy>
  <cp:revision>59</cp:revision>
  <dcterms:created xsi:type="dcterms:W3CDTF">2019-07-16T20:03:40Z</dcterms:created>
  <dcterms:modified xsi:type="dcterms:W3CDTF">2021-05-07T16:25:35Z</dcterms:modified>
</cp:coreProperties>
</file>