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56" r:id="rId2"/>
    <p:sldId id="266" r:id="rId3"/>
    <p:sldId id="270" r:id="rId4"/>
    <p:sldId id="305" r:id="rId5"/>
    <p:sldId id="303" r:id="rId6"/>
    <p:sldId id="269" r:id="rId7"/>
    <p:sldId id="313" r:id="rId8"/>
    <p:sldId id="314" r:id="rId9"/>
    <p:sldId id="268" r:id="rId10"/>
    <p:sldId id="301" r:id="rId11"/>
    <p:sldId id="302" r:id="rId12"/>
    <p:sldId id="306" r:id="rId13"/>
    <p:sldId id="311" r:id="rId14"/>
    <p:sldId id="292" r:id="rId15"/>
    <p:sldId id="308" r:id="rId16"/>
    <p:sldId id="312" r:id="rId17"/>
    <p:sldId id="274" r:id="rId18"/>
    <p:sldId id="272" r:id="rId19"/>
    <p:sldId id="310" r:id="rId20"/>
    <p:sldId id="304" r:id="rId21"/>
    <p:sldId id="273" r:id="rId22"/>
    <p:sldId id="275" r:id="rId23"/>
    <p:sldId id="276" r:id="rId24"/>
    <p:sldId id="296" r:id="rId25"/>
    <p:sldId id="297" r:id="rId26"/>
    <p:sldId id="299" r:id="rId27"/>
    <p:sldId id="298" r:id="rId28"/>
    <p:sldId id="300" r:id="rId29"/>
    <p:sldId id="281"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475BDD-DC97-4EFB-AFA7-A6E2FDA8BA78}" name="Allison Stephen" initials="AS" userId="S::Allison.Stephen@umanitoba.ca::59a4110b-85a3-4db2-b52c-84e350f41d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694" autoAdjust="0"/>
  </p:normalViewPr>
  <p:slideViewPr>
    <p:cSldViewPr snapToGrid="0" snapToObjects="1">
      <p:cViewPr varScale="1">
        <p:scale>
          <a:sx n="121" d="100"/>
          <a:sy n="121" d="100"/>
        </p:scale>
        <p:origin x="16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39BF1A-3EEC-8D42-AE5D-A45C2E4C2ADE}" type="datetimeFigureOut">
              <a:rPr lang="en-US" smtClean="0"/>
              <a:t>10/5/23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4CF414-894E-FB41-ACB4-6D7D904448CD}" type="slidenum">
              <a:rPr lang="en-US" smtClean="0"/>
              <a:t>‹#›</a:t>
            </a:fld>
            <a:endParaRPr lang="en-US"/>
          </a:p>
        </p:txBody>
      </p:sp>
    </p:spTree>
    <p:extLst>
      <p:ext uri="{BB962C8B-B14F-4D97-AF65-F5344CB8AC3E}">
        <p14:creationId xmlns:p14="http://schemas.microsoft.com/office/powerpoint/2010/main" val="402996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personal level, I am the descendent of settlers in the Red River Valley and acknowledge the devastating impacts of colonialism.  I am committed to supporting reconciliation through continuous learning, becoming a better ally, and deepening my relationships with Indigenous Peoples.</a:t>
            </a:r>
          </a:p>
        </p:txBody>
      </p:sp>
      <p:sp>
        <p:nvSpPr>
          <p:cNvPr id="4" name="Slide Number Placeholder 3"/>
          <p:cNvSpPr>
            <a:spLocks noGrp="1"/>
          </p:cNvSpPr>
          <p:nvPr>
            <p:ph type="sldNum" sz="quarter" idx="5"/>
          </p:nvPr>
        </p:nvSpPr>
        <p:spPr/>
        <p:txBody>
          <a:bodyPr/>
          <a:lstStyle/>
          <a:p>
            <a:fld id="{4F5F264B-2173-354C-8129-873455AF9719}" type="slidenum">
              <a:rPr lang="en-US" smtClean="0"/>
              <a:t>2</a:t>
            </a:fld>
            <a:endParaRPr lang="en-US"/>
          </a:p>
        </p:txBody>
      </p:sp>
    </p:spTree>
    <p:extLst>
      <p:ext uri="{BB962C8B-B14F-4D97-AF65-F5344CB8AC3E}">
        <p14:creationId xmlns:p14="http://schemas.microsoft.com/office/powerpoint/2010/main" val="2765699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A UM Advisor is typically a Professor who supervised their research. </a:t>
            </a:r>
            <a:r>
              <a:rPr lang="en-US" sz="1800" dirty="0" err="1">
                <a:effectLst/>
                <a:latin typeface="Segoe UI" panose="020B0502040204020203" pitchFamily="34" charset="0"/>
              </a:rPr>
              <a:t>Ie</a:t>
            </a:r>
            <a:r>
              <a:rPr lang="en-US" sz="1800" dirty="0">
                <a:effectLst/>
                <a:latin typeface="Segoe UI" panose="020B0502040204020203" pitchFamily="34" charset="0"/>
              </a:rPr>
              <a:t> for the URAs.</a:t>
            </a: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The applicant may currently be a Master's Student, but the research would have had to be done and completed while as an undergrad in 2023.</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54CF414-894E-FB41-ACB4-6D7D904448CD}" type="slidenum">
              <a:rPr lang="en-US" smtClean="0"/>
              <a:t>6</a:t>
            </a:fld>
            <a:endParaRPr lang="en-US"/>
          </a:p>
        </p:txBody>
      </p:sp>
    </p:spTree>
    <p:extLst>
      <p:ext uri="{BB962C8B-B14F-4D97-AF65-F5344CB8AC3E}">
        <p14:creationId xmlns:p14="http://schemas.microsoft.com/office/powerpoint/2010/main" val="252095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You will be assigned a 4'H X 8'W Poster Board on which to display your research, scholarly work or creative activity.  Please note that you will need a 4"H X 11"W space in the upper right-hand corner for the poster board number identifying your project.  Other than that, the space is yours. </a:t>
            </a:r>
            <a:endParaRPr lang="en-US" dirty="0"/>
          </a:p>
        </p:txBody>
      </p:sp>
      <p:sp>
        <p:nvSpPr>
          <p:cNvPr id="4" name="Slide Number Placeholder 3"/>
          <p:cNvSpPr>
            <a:spLocks noGrp="1"/>
          </p:cNvSpPr>
          <p:nvPr>
            <p:ph type="sldNum" sz="quarter" idx="5"/>
          </p:nvPr>
        </p:nvSpPr>
        <p:spPr/>
        <p:txBody>
          <a:bodyPr/>
          <a:lstStyle/>
          <a:p>
            <a:fld id="{354CF414-894E-FB41-ACB4-6D7D904448CD}" type="slidenum">
              <a:rPr lang="en-US" smtClean="0"/>
              <a:t>12</a:t>
            </a:fld>
            <a:endParaRPr lang="en-US"/>
          </a:p>
        </p:txBody>
      </p:sp>
    </p:spTree>
    <p:extLst>
      <p:ext uri="{BB962C8B-B14F-4D97-AF65-F5344CB8AC3E}">
        <p14:creationId xmlns:p14="http://schemas.microsoft.com/office/powerpoint/2010/main" val="1242593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You will be assigned a 4'H X 8'W Poster Board on which to display your research, scholarly work or creative activity.  Please note that you will need a 4"H X 11"W space in the upper right-hand corner for the poster board number identifying your project.  Other than that, the space is yours. </a:t>
            </a:r>
            <a:endParaRPr lang="en-US" dirty="0"/>
          </a:p>
        </p:txBody>
      </p:sp>
      <p:sp>
        <p:nvSpPr>
          <p:cNvPr id="4" name="Slide Number Placeholder 3"/>
          <p:cNvSpPr>
            <a:spLocks noGrp="1"/>
          </p:cNvSpPr>
          <p:nvPr>
            <p:ph type="sldNum" sz="quarter" idx="5"/>
          </p:nvPr>
        </p:nvSpPr>
        <p:spPr/>
        <p:txBody>
          <a:bodyPr/>
          <a:lstStyle/>
          <a:p>
            <a:fld id="{354CF414-894E-FB41-ACB4-6D7D904448CD}" type="slidenum">
              <a:rPr lang="en-US" smtClean="0"/>
              <a:t>13</a:t>
            </a:fld>
            <a:endParaRPr lang="en-US"/>
          </a:p>
        </p:txBody>
      </p:sp>
    </p:spTree>
    <p:extLst>
      <p:ext uri="{BB962C8B-B14F-4D97-AF65-F5344CB8AC3E}">
        <p14:creationId xmlns:p14="http://schemas.microsoft.com/office/powerpoint/2010/main" val="500667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4CF414-894E-FB41-ACB4-6D7D904448CD}" type="slidenum">
              <a:rPr lang="en-US" smtClean="0"/>
              <a:t>14</a:t>
            </a:fld>
            <a:endParaRPr lang="en-US"/>
          </a:p>
        </p:txBody>
      </p:sp>
    </p:spTree>
    <p:extLst>
      <p:ext uri="{BB962C8B-B14F-4D97-AF65-F5344CB8AC3E}">
        <p14:creationId xmlns:p14="http://schemas.microsoft.com/office/powerpoint/2010/main" val="3682250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You will need to check in at the registration desk upon arrival and we will give you directions as to where you are to set up your poster.</a:t>
            </a:r>
          </a:p>
          <a:p>
            <a:r>
              <a:rPr lang="en-CA" sz="1800" dirty="0">
                <a:effectLst/>
                <a:latin typeface="Calibri" panose="020F0502020204030204" pitchFamily="34" charset="0"/>
                <a:cs typeface="Times New Roman" panose="02020603050405020304" pitchFamily="18" charset="0"/>
              </a:rPr>
              <a:t>Any posters left in the MPR will be collected and brought to the main office of the VPRI in 110 Admin</a:t>
            </a:r>
            <a:endParaRPr lang="en-US" dirty="0"/>
          </a:p>
        </p:txBody>
      </p:sp>
      <p:sp>
        <p:nvSpPr>
          <p:cNvPr id="4" name="Slide Number Placeholder 3"/>
          <p:cNvSpPr>
            <a:spLocks noGrp="1"/>
          </p:cNvSpPr>
          <p:nvPr>
            <p:ph type="sldNum" sz="quarter" idx="5"/>
          </p:nvPr>
        </p:nvSpPr>
        <p:spPr/>
        <p:txBody>
          <a:bodyPr/>
          <a:lstStyle/>
          <a:p>
            <a:fld id="{354CF414-894E-FB41-ACB4-6D7D904448CD}" type="slidenum">
              <a:rPr lang="en-US" smtClean="0"/>
              <a:t>15</a:t>
            </a:fld>
            <a:endParaRPr lang="en-US"/>
          </a:p>
        </p:txBody>
      </p:sp>
    </p:spTree>
    <p:extLst>
      <p:ext uri="{BB962C8B-B14F-4D97-AF65-F5344CB8AC3E}">
        <p14:creationId xmlns:p14="http://schemas.microsoft.com/office/powerpoint/2010/main" val="2225157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You will need to check in at the registration desk upon arrival and we will give you directions as to where you are to set up your poster.</a:t>
            </a:r>
          </a:p>
          <a:p>
            <a:r>
              <a:rPr lang="en-CA" sz="1800" dirty="0">
                <a:effectLst/>
                <a:latin typeface="Calibri" panose="020F0502020204030204" pitchFamily="34" charset="0"/>
                <a:cs typeface="Times New Roman" panose="02020603050405020304" pitchFamily="18" charset="0"/>
              </a:rPr>
              <a:t>Any posters left in the MPR will be collected and brought to the main office of the VPRI in 110 Admin</a:t>
            </a:r>
            <a:endParaRPr lang="en-US" dirty="0"/>
          </a:p>
        </p:txBody>
      </p:sp>
      <p:sp>
        <p:nvSpPr>
          <p:cNvPr id="4" name="Slide Number Placeholder 3"/>
          <p:cNvSpPr>
            <a:spLocks noGrp="1"/>
          </p:cNvSpPr>
          <p:nvPr>
            <p:ph type="sldNum" sz="quarter" idx="5"/>
          </p:nvPr>
        </p:nvSpPr>
        <p:spPr/>
        <p:txBody>
          <a:bodyPr/>
          <a:lstStyle/>
          <a:p>
            <a:fld id="{354CF414-894E-FB41-ACB4-6D7D904448CD}" type="slidenum">
              <a:rPr lang="en-US" smtClean="0"/>
              <a:t>16</a:t>
            </a:fld>
            <a:endParaRPr lang="en-US"/>
          </a:p>
        </p:txBody>
      </p:sp>
    </p:spTree>
    <p:extLst>
      <p:ext uri="{BB962C8B-B14F-4D97-AF65-F5344CB8AC3E}">
        <p14:creationId xmlns:p14="http://schemas.microsoft.com/office/powerpoint/2010/main" val="1485246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What is the difference between "qualitative" vs "quantitative" research? </a:t>
            </a:r>
            <a:br>
              <a:rPr lang="en-CA" sz="1800" b="1" dirty="0">
                <a:effectLst/>
                <a:latin typeface="Calibri" panose="020F0502020204030204" pitchFamily="34" charset="0"/>
                <a:ea typeface="Calibri" panose="020F0502020204030204" pitchFamily="34" charset="0"/>
                <a:cs typeface="Times New Roman" panose="02020603050405020304" pitchFamily="18" charset="0"/>
              </a:rPr>
            </a:br>
            <a:r>
              <a:rPr lang="en-CA" sz="1800" dirty="0">
                <a:effectLst/>
                <a:latin typeface="Calibri" panose="020F0502020204030204" pitchFamily="34" charset="0"/>
                <a:ea typeface="Calibri" panose="020F0502020204030204" pitchFamily="34" charset="0"/>
                <a:cs typeface="Times New Roman" panose="02020603050405020304" pitchFamily="18" charset="0"/>
              </a:rPr>
              <a:t>Qualitative methods primarily collect narrative data as part of a systematic investigation of social phenomena: the data produce information about how participants create meaning regarding a specific phenomenon of interest.  If you’re not sure which best describes your methods check with your research advisor. </a:t>
            </a:r>
            <a:br>
              <a:rPr lang="en-CA"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54CF414-894E-FB41-ACB4-6D7D904448CD}" type="slidenum">
              <a:rPr lang="en-US" smtClean="0"/>
              <a:t>17</a:t>
            </a:fld>
            <a:endParaRPr lang="en-US"/>
          </a:p>
        </p:txBody>
      </p:sp>
    </p:spTree>
    <p:extLst>
      <p:ext uri="{BB962C8B-B14F-4D97-AF65-F5344CB8AC3E}">
        <p14:creationId xmlns:p14="http://schemas.microsoft.com/office/powerpoint/2010/main" val="3322027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 question 1: </a:t>
            </a:r>
            <a:r>
              <a:rPr lang="en-US" sz="1200" dirty="0"/>
              <a:t>We don’t want to discourage you, so if you are comfortable entering the competition with uncompleted work, we will accept the poster.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 question 2: </a:t>
            </a:r>
            <a:r>
              <a:rPr lang="en-US" sz="1200" dirty="0"/>
              <a:t>As long as you are currently enrolled as an Undergraduate student and you have a University of Manitoba advisor, we will accept the poster.</a:t>
            </a:r>
          </a:p>
          <a:p>
            <a:endParaRPr lang="en-US" dirty="0"/>
          </a:p>
        </p:txBody>
      </p:sp>
      <p:sp>
        <p:nvSpPr>
          <p:cNvPr id="4" name="Slide Number Placeholder 3"/>
          <p:cNvSpPr>
            <a:spLocks noGrp="1"/>
          </p:cNvSpPr>
          <p:nvPr>
            <p:ph type="sldNum" sz="quarter" idx="5"/>
          </p:nvPr>
        </p:nvSpPr>
        <p:spPr/>
        <p:txBody>
          <a:bodyPr/>
          <a:lstStyle/>
          <a:p>
            <a:fld id="{354CF414-894E-FB41-ACB4-6D7D904448CD}" type="slidenum">
              <a:rPr lang="en-US" smtClean="0"/>
              <a:t>20</a:t>
            </a:fld>
            <a:endParaRPr lang="en-US"/>
          </a:p>
        </p:txBody>
      </p:sp>
    </p:spTree>
    <p:extLst>
      <p:ext uri="{BB962C8B-B14F-4D97-AF65-F5344CB8AC3E}">
        <p14:creationId xmlns:p14="http://schemas.microsoft.com/office/powerpoint/2010/main" val="716152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103120"/>
            <a:ext cx="6858000" cy="868680"/>
          </a:xfrm>
          <a:prstGeom prst="rect">
            <a:avLst/>
          </a:prstGeom>
        </p:spPr>
        <p:txBody>
          <a:bodyPr anchor="b"/>
          <a:lstStyle>
            <a:lvl1pPr algn="l">
              <a:defRPr sz="6000" b="1" i="0">
                <a:solidFill>
                  <a:schemeClr val="accent1">
                    <a:lumMod val="75000"/>
                  </a:schemeClr>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p:cNvSpPr>
            <a:spLocks noGrp="1"/>
          </p:cNvSpPr>
          <p:nvPr>
            <p:ph type="subTitle" idx="1" hasCustomPrompt="1"/>
          </p:nvPr>
        </p:nvSpPr>
        <p:spPr>
          <a:xfrm>
            <a:off x="1143000" y="2971800"/>
            <a:ext cx="6858000" cy="370522"/>
          </a:xfrm>
          <a:prstGeom prst="rect">
            <a:avLst/>
          </a:prstGeom>
        </p:spPr>
        <p:txBody>
          <a:bodyPr/>
          <a:lstStyle>
            <a:lvl1pPr marL="0" indent="0" algn="l">
              <a:buNone/>
              <a:defRPr sz="27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1" name="Rectangle 10">
            <a:extLst>
              <a:ext uri="{FF2B5EF4-FFF2-40B4-BE49-F238E27FC236}">
                <a16:creationId xmlns:a16="http://schemas.microsoft.com/office/drawing/2014/main" id="{B3863F7A-8B84-0B49-8533-C5FAAD6E1B9A}"/>
              </a:ext>
            </a:extLst>
          </p:cNvPr>
          <p:cNvSpPr/>
          <p:nvPr userDrawn="1"/>
        </p:nvSpPr>
        <p:spPr>
          <a:xfrm>
            <a:off x="0" y="3708400"/>
            <a:ext cx="9144000" cy="314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B7F8958-4A33-8746-B591-A97D1D6E61A5}"/>
              </a:ext>
            </a:extLst>
          </p:cNvPr>
          <p:cNvPicPr>
            <a:picLocks noChangeAspect="1"/>
          </p:cNvPicPr>
          <p:nvPr userDrawn="1"/>
        </p:nvPicPr>
        <p:blipFill>
          <a:blip r:embed="rId2"/>
          <a:stretch>
            <a:fillRect/>
          </a:stretch>
        </p:blipFill>
        <p:spPr>
          <a:xfrm>
            <a:off x="0" y="3886200"/>
            <a:ext cx="3897334" cy="2958431"/>
          </a:xfrm>
          <a:prstGeom prst="rect">
            <a:avLst/>
          </a:prstGeom>
        </p:spPr>
      </p:pic>
      <p:pic>
        <p:nvPicPr>
          <p:cNvPr id="10" name="Picture 9">
            <a:extLst>
              <a:ext uri="{FF2B5EF4-FFF2-40B4-BE49-F238E27FC236}">
                <a16:creationId xmlns:a16="http://schemas.microsoft.com/office/drawing/2014/main" id="{E3BE65A2-DAAC-8849-B594-6B60F7B2F72F}"/>
              </a:ext>
            </a:extLst>
          </p:cNvPr>
          <p:cNvPicPr>
            <a:picLocks noChangeAspect="1"/>
          </p:cNvPicPr>
          <p:nvPr userDrawn="1"/>
        </p:nvPicPr>
        <p:blipFill>
          <a:blip r:embed="rId3"/>
          <a:stretch>
            <a:fillRect/>
          </a:stretch>
        </p:blipFill>
        <p:spPr>
          <a:xfrm>
            <a:off x="5941392" y="5151121"/>
            <a:ext cx="2623762" cy="1269334"/>
          </a:xfrm>
          <a:prstGeom prst="rect">
            <a:avLst/>
          </a:prstGeom>
        </p:spPr>
      </p:pic>
    </p:spTree>
    <p:extLst>
      <p:ext uri="{BB962C8B-B14F-4D97-AF65-F5344CB8AC3E}">
        <p14:creationId xmlns:p14="http://schemas.microsoft.com/office/powerpoint/2010/main" val="989646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t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1DE279-CD55-9C48-86F3-F96FC75786C8}"/>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E3236D8-A51F-7C4C-AEAD-82AFD284DCEA}"/>
              </a:ext>
            </a:extLst>
          </p:cNvPr>
          <p:cNvPicPr>
            <a:picLocks noChangeAspect="1"/>
          </p:cNvPicPr>
          <p:nvPr userDrawn="1"/>
        </p:nvPicPr>
        <p:blipFill>
          <a:blip r:embed="rId2"/>
          <a:stretch>
            <a:fillRect/>
          </a:stretch>
        </p:blipFill>
        <p:spPr>
          <a:xfrm>
            <a:off x="2629232" y="2489201"/>
            <a:ext cx="3841826" cy="1858614"/>
          </a:xfrm>
          <a:prstGeom prst="rect">
            <a:avLst/>
          </a:prstGeom>
        </p:spPr>
      </p:pic>
    </p:spTree>
    <p:extLst>
      <p:ext uri="{BB962C8B-B14F-4D97-AF65-F5344CB8AC3E}">
        <p14:creationId xmlns:p14="http://schemas.microsoft.com/office/powerpoint/2010/main" val="2799674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8720" y="934721"/>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
        <p:nvSpPr>
          <p:cNvPr id="3" name="Content Placeholder 2"/>
          <p:cNvSpPr>
            <a:spLocks noGrp="1"/>
          </p:cNvSpPr>
          <p:nvPr>
            <p:ph idx="1"/>
          </p:nvPr>
        </p:nvSpPr>
        <p:spPr>
          <a:xfrm>
            <a:off x="1188720" y="2217709"/>
            <a:ext cx="7326630" cy="2092960"/>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1188721" y="1623205"/>
            <a:ext cx="7326630" cy="393700"/>
          </a:xfrm>
          <a:prstGeom prst="rect">
            <a:avLst/>
          </a:prstGeom>
        </p:spPr>
        <p:txBody>
          <a:bodyPr/>
          <a:lstStyle>
            <a:lvl1pPr marL="0" indent="0">
              <a:buNone/>
              <a:defRPr b="1" i="0">
                <a:latin typeface="Arial" panose="020B0604020202020204" pitchFamily="34" charset="0"/>
                <a:cs typeface="Arial" panose="020B0604020202020204" pitchFamily="34" charset="0"/>
              </a:defRPr>
            </a:lvl1pPr>
          </a:lstStyle>
          <a:p>
            <a:pPr lvl="0"/>
            <a:r>
              <a:rPr lang="en-US" dirty="0"/>
              <a:t>Subhead</a:t>
            </a:r>
          </a:p>
        </p:txBody>
      </p:sp>
    </p:spTree>
    <p:extLst>
      <p:ext uri="{BB962C8B-B14F-4D97-AF65-F5344CB8AC3E}">
        <p14:creationId xmlns:p14="http://schemas.microsoft.com/office/powerpoint/2010/main" val="4239653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883920" y="29765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5" name="Content Placeholder 2">
            <a:extLst>
              <a:ext uri="{FF2B5EF4-FFF2-40B4-BE49-F238E27FC236}">
                <a16:creationId xmlns:a16="http://schemas.microsoft.com/office/drawing/2014/main" id="{BC0CE3CF-D527-5F44-99A0-0EE772E9DCE8}"/>
              </a:ext>
            </a:extLst>
          </p:cNvPr>
          <p:cNvSpPr>
            <a:spLocks noGrp="1"/>
          </p:cNvSpPr>
          <p:nvPr>
            <p:ph idx="1"/>
          </p:nvPr>
        </p:nvSpPr>
        <p:spPr>
          <a:xfrm>
            <a:off x="883920" y="3487709"/>
            <a:ext cx="2204720" cy="1632931"/>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8" name="Picture 7">
            <a:extLst>
              <a:ext uri="{FF2B5EF4-FFF2-40B4-BE49-F238E27FC236}">
                <a16:creationId xmlns:a16="http://schemas.microsoft.com/office/drawing/2014/main" id="{AF6BA23E-2382-EA44-BDCF-0B05B6A7C1A9}"/>
              </a:ext>
            </a:extLst>
          </p:cNvPr>
          <p:cNvPicPr>
            <a:picLocks noChangeAspect="1"/>
          </p:cNvPicPr>
          <p:nvPr userDrawn="1"/>
        </p:nvPicPr>
        <p:blipFill>
          <a:blip r:embed="rId2"/>
          <a:stretch>
            <a:fillRect/>
          </a:stretch>
        </p:blipFill>
        <p:spPr>
          <a:xfrm>
            <a:off x="883920" y="1768901"/>
            <a:ext cx="2246963" cy="971660"/>
          </a:xfrm>
          <a:prstGeom prst="rect">
            <a:avLst/>
          </a:prstGeom>
        </p:spPr>
      </p:pic>
      <p:sp>
        <p:nvSpPr>
          <p:cNvPr id="9" name="Text Placeholder 9">
            <a:extLst>
              <a:ext uri="{FF2B5EF4-FFF2-40B4-BE49-F238E27FC236}">
                <a16:creationId xmlns:a16="http://schemas.microsoft.com/office/drawing/2014/main" id="{9A36FC98-F238-C545-8AFA-19614DB5AC46}"/>
              </a:ext>
            </a:extLst>
          </p:cNvPr>
          <p:cNvSpPr>
            <a:spLocks noGrp="1"/>
          </p:cNvSpPr>
          <p:nvPr>
            <p:ph type="body" sz="quarter" idx="11" hasCustomPrompt="1"/>
          </p:nvPr>
        </p:nvSpPr>
        <p:spPr>
          <a:xfrm>
            <a:off x="3458678" y="29765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10" name="Content Placeholder 2">
            <a:extLst>
              <a:ext uri="{FF2B5EF4-FFF2-40B4-BE49-F238E27FC236}">
                <a16:creationId xmlns:a16="http://schemas.microsoft.com/office/drawing/2014/main" id="{1B63C603-D332-E743-AFC9-3484D2B5654A}"/>
              </a:ext>
            </a:extLst>
          </p:cNvPr>
          <p:cNvSpPr>
            <a:spLocks noGrp="1"/>
          </p:cNvSpPr>
          <p:nvPr>
            <p:ph idx="12"/>
          </p:nvPr>
        </p:nvSpPr>
        <p:spPr>
          <a:xfrm>
            <a:off x="3458678" y="3487709"/>
            <a:ext cx="2204720" cy="1632931"/>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3" name="Text Placeholder 9">
            <a:extLst>
              <a:ext uri="{FF2B5EF4-FFF2-40B4-BE49-F238E27FC236}">
                <a16:creationId xmlns:a16="http://schemas.microsoft.com/office/drawing/2014/main" id="{530D1194-DFBC-EF42-83F6-3323A16BE211}"/>
              </a:ext>
            </a:extLst>
          </p:cNvPr>
          <p:cNvSpPr>
            <a:spLocks noGrp="1"/>
          </p:cNvSpPr>
          <p:nvPr>
            <p:ph type="body" sz="quarter" idx="13" hasCustomPrompt="1"/>
          </p:nvPr>
        </p:nvSpPr>
        <p:spPr>
          <a:xfrm>
            <a:off x="6055362" y="29765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14" name="Content Placeholder 2">
            <a:extLst>
              <a:ext uri="{FF2B5EF4-FFF2-40B4-BE49-F238E27FC236}">
                <a16:creationId xmlns:a16="http://schemas.microsoft.com/office/drawing/2014/main" id="{F1E83626-5CEB-3449-8EF9-348D3F8E016C}"/>
              </a:ext>
            </a:extLst>
          </p:cNvPr>
          <p:cNvSpPr>
            <a:spLocks noGrp="1"/>
          </p:cNvSpPr>
          <p:nvPr>
            <p:ph idx="14"/>
          </p:nvPr>
        </p:nvSpPr>
        <p:spPr>
          <a:xfrm>
            <a:off x="6055362" y="3487709"/>
            <a:ext cx="2204720" cy="1632931"/>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itle 1">
            <a:extLst>
              <a:ext uri="{FF2B5EF4-FFF2-40B4-BE49-F238E27FC236}">
                <a16:creationId xmlns:a16="http://schemas.microsoft.com/office/drawing/2014/main" id="{0977955B-497C-4344-96E5-C8D4A0DD174E}"/>
              </a:ext>
            </a:extLst>
          </p:cNvPr>
          <p:cNvSpPr>
            <a:spLocks noGrp="1"/>
          </p:cNvSpPr>
          <p:nvPr>
            <p:ph type="title" hasCustomPrompt="1"/>
          </p:nvPr>
        </p:nvSpPr>
        <p:spPr>
          <a:xfrm>
            <a:off x="883920" y="955523"/>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pic>
        <p:nvPicPr>
          <p:cNvPr id="17" name="Picture 16">
            <a:extLst>
              <a:ext uri="{FF2B5EF4-FFF2-40B4-BE49-F238E27FC236}">
                <a16:creationId xmlns:a16="http://schemas.microsoft.com/office/drawing/2014/main" id="{4F200F88-9BD6-604E-885A-C5650C619292}"/>
              </a:ext>
            </a:extLst>
          </p:cNvPr>
          <p:cNvPicPr>
            <a:picLocks noChangeAspect="1"/>
          </p:cNvPicPr>
          <p:nvPr userDrawn="1"/>
        </p:nvPicPr>
        <p:blipFill>
          <a:blip r:embed="rId3"/>
          <a:stretch>
            <a:fillRect/>
          </a:stretch>
        </p:blipFill>
        <p:spPr>
          <a:xfrm>
            <a:off x="3458678" y="1768901"/>
            <a:ext cx="2246963" cy="971660"/>
          </a:xfrm>
          <a:prstGeom prst="rect">
            <a:avLst/>
          </a:prstGeom>
        </p:spPr>
      </p:pic>
      <p:pic>
        <p:nvPicPr>
          <p:cNvPr id="18" name="Picture 17">
            <a:extLst>
              <a:ext uri="{FF2B5EF4-FFF2-40B4-BE49-F238E27FC236}">
                <a16:creationId xmlns:a16="http://schemas.microsoft.com/office/drawing/2014/main" id="{42ACB658-2356-6448-BC9D-C601697CC130}"/>
              </a:ext>
            </a:extLst>
          </p:cNvPr>
          <p:cNvPicPr>
            <a:picLocks noChangeAspect="1"/>
          </p:cNvPicPr>
          <p:nvPr userDrawn="1"/>
        </p:nvPicPr>
        <p:blipFill>
          <a:blip r:embed="rId4"/>
          <a:stretch>
            <a:fillRect/>
          </a:stretch>
        </p:blipFill>
        <p:spPr>
          <a:xfrm>
            <a:off x="6055362" y="1768901"/>
            <a:ext cx="2246963" cy="971660"/>
          </a:xfrm>
          <a:prstGeom prst="rect">
            <a:avLst/>
          </a:prstGeom>
        </p:spPr>
      </p:pic>
    </p:spTree>
    <p:extLst>
      <p:ext uri="{BB962C8B-B14F-4D97-AF65-F5344CB8AC3E}">
        <p14:creationId xmlns:p14="http://schemas.microsoft.com/office/powerpoint/2010/main" val="159719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1239520" y="17324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5" name="Content Placeholder 2">
            <a:extLst>
              <a:ext uri="{FF2B5EF4-FFF2-40B4-BE49-F238E27FC236}">
                <a16:creationId xmlns:a16="http://schemas.microsoft.com/office/drawing/2014/main" id="{BC0CE3CF-D527-5F44-99A0-0EE772E9DCE8}"/>
              </a:ext>
            </a:extLst>
          </p:cNvPr>
          <p:cNvSpPr>
            <a:spLocks noGrp="1"/>
          </p:cNvSpPr>
          <p:nvPr>
            <p:ph idx="1"/>
          </p:nvPr>
        </p:nvSpPr>
        <p:spPr>
          <a:xfrm>
            <a:off x="1239520" y="2288829"/>
            <a:ext cx="3332480" cy="2229124"/>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itle 1">
            <a:extLst>
              <a:ext uri="{FF2B5EF4-FFF2-40B4-BE49-F238E27FC236}">
                <a16:creationId xmlns:a16="http://schemas.microsoft.com/office/drawing/2014/main" id="{0977955B-497C-4344-96E5-C8D4A0DD174E}"/>
              </a:ext>
            </a:extLst>
          </p:cNvPr>
          <p:cNvSpPr>
            <a:spLocks noGrp="1"/>
          </p:cNvSpPr>
          <p:nvPr>
            <p:ph type="title" hasCustomPrompt="1"/>
          </p:nvPr>
        </p:nvSpPr>
        <p:spPr>
          <a:xfrm>
            <a:off x="1239520" y="932563"/>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pic>
        <p:nvPicPr>
          <p:cNvPr id="4" name="Picture 3">
            <a:extLst>
              <a:ext uri="{FF2B5EF4-FFF2-40B4-BE49-F238E27FC236}">
                <a16:creationId xmlns:a16="http://schemas.microsoft.com/office/drawing/2014/main" id="{15A5F669-F6B9-E64A-B58D-61459BB08BC7}"/>
              </a:ext>
            </a:extLst>
          </p:cNvPr>
          <p:cNvPicPr>
            <a:picLocks noChangeAspect="1"/>
          </p:cNvPicPr>
          <p:nvPr userDrawn="1"/>
        </p:nvPicPr>
        <p:blipFill>
          <a:blip r:embed="rId2"/>
          <a:stretch>
            <a:fillRect/>
          </a:stretch>
        </p:blipFill>
        <p:spPr>
          <a:xfrm>
            <a:off x="4878070" y="1745402"/>
            <a:ext cx="3332480" cy="2772551"/>
          </a:xfrm>
          <a:prstGeom prst="rect">
            <a:avLst/>
          </a:prstGeom>
        </p:spPr>
      </p:pic>
    </p:spTree>
    <p:extLst>
      <p:ext uri="{BB962C8B-B14F-4D97-AF65-F5344CB8AC3E}">
        <p14:creationId xmlns:p14="http://schemas.microsoft.com/office/powerpoint/2010/main" val="287895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A5F669-F6B9-E64A-B58D-61459BB08BC7}"/>
              </a:ext>
            </a:extLst>
          </p:cNvPr>
          <p:cNvPicPr>
            <a:picLocks noChangeAspect="1"/>
          </p:cNvPicPr>
          <p:nvPr userDrawn="1"/>
        </p:nvPicPr>
        <p:blipFill>
          <a:blip r:embed="rId2"/>
          <a:stretch>
            <a:fillRect/>
          </a:stretch>
        </p:blipFill>
        <p:spPr>
          <a:xfrm>
            <a:off x="1239520" y="1725082"/>
            <a:ext cx="3332480" cy="2772551"/>
          </a:xfrm>
          <a:prstGeom prst="rect">
            <a:avLst/>
          </a:prstGeom>
        </p:spPr>
      </p:pic>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4902835" y="1725082"/>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5" name="Content Placeholder 2">
            <a:extLst>
              <a:ext uri="{FF2B5EF4-FFF2-40B4-BE49-F238E27FC236}">
                <a16:creationId xmlns:a16="http://schemas.microsoft.com/office/drawing/2014/main" id="{BC0CE3CF-D527-5F44-99A0-0EE772E9DCE8}"/>
              </a:ext>
            </a:extLst>
          </p:cNvPr>
          <p:cNvSpPr>
            <a:spLocks noGrp="1"/>
          </p:cNvSpPr>
          <p:nvPr>
            <p:ph idx="1"/>
          </p:nvPr>
        </p:nvSpPr>
        <p:spPr>
          <a:xfrm>
            <a:off x="4902835" y="2268509"/>
            <a:ext cx="3332480" cy="2229124"/>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itle 1">
            <a:extLst>
              <a:ext uri="{FF2B5EF4-FFF2-40B4-BE49-F238E27FC236}">
                <a16:creationId xmlns:a16="http://schemas.microsoft.com/office/drawing/2014/main" id="{0977955B-497C-4344-96E5-C8D4A0DD174E}"/>
              </a:ext>
            </a:extLst>
          </p:cNvPr>
          <p:cNvSpPr>
            <a:spLocks noGrp="1"/>
          </p:cNvSpPr>
          <p:nvPr>
            <p:ph type="title" hasCustomPrompt="1"/>
          </p:nvPr>
        </p:nvSpPr>
        <p:spPr>
          <a:xfrm>
            <a:off x="1239520" y="932563"/>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Tree>
    <p:extLst>
      <p:ext uri="{BB962C8B-B14F-4D97-AF65-F5344CB8AC3E}">
        <p14:creationId xmlns:p14="http://schemas.microsoft.com/office/powerpoint/2010/main" val="1657542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8EA36-B807-E748-8440-B81EDE6B69E9}"/>
              </a:ext>
            </a:extLst>
          </p:cNvPr>
          <p:cNvPicPr>
            <a:picLocks noChangeAspect="1"/>
          </p:cNvPicPr>
          <p:nvPr userDrawn="1"/>
        </p:nvPicPr>
        <p:blipFill>
          <a:blip r:embed="rId2"/>
          <a:stretch>
            <a:fillRect/>
          </a:stretch>
        </p:blipFill>
        <p:spPr>
          <a:xfrm>
            <a:off x="0" y="0"/>
            <a:ext cx="9144000" cy="5913120"/>
          </a:xfrm>
          <a:prstGeom prst="rect">
            <a:avLst/>
          </a:prstGeom>
        </p:spPr>
      </p:pic>
    </p:spTree>
    <p:extLst>
      <p:ext uri="{BB962C8B-B14F-4D97-AF65-F5344CB8AC3E}">
        <p14:creationId xmlns:p14="http://schemas.microsoft.com/office/powerpoint/2010/main" val="1282733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447040" y="1950720"/>
            <a:ext cx="2001520" cy="26924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pic>
        <p:nvPicPr>
          <p:cNvPr id="2" name="Picture 1">
            <a:extLst>
              <a:ext uri="{FF2B5EF4-FFF2-40B4-BE49-F238E27FC236}">
                <a16:creationId xmlns:a16="http://schemas.microsoft.com/office/drawing/2014/main" id="{6386EA77-4CA0-7340-B908-29F448030B24}"/>
              </a:ext>
            </a:extLst>
          </p:cNvPr>
          <p:cNvPicPr>
            <a:picLocks noChangeAspect="1"/>
          </p:cNvPicPr>
          <p:nvPr userDrawn="1"/>
        </p:nvPicPr>
        <p:blipFill>
          <a:blip r:embed="rId2"/>
          <a:stretch>
            <a:fillRect/>
          </a:stretch>
        </p:blipFill>
        <p:spPr>
          <a:xfrm>
            <a:off x="2867097" y="0"/>
            <a:ext cx="6276903" cy="5902960"/>
          </a:xfrm>
          <a:prstGeom prst="rect">
            <a:avLst/>
          </a:prstGeom>
        </p:spPr>
      </p:pic>
    </p:spTree>
    <p:extLst>
      <p:ext uri="{BB962C8B-B14F-4D97-AF65-F5344CB8AC3E}">
        <p14:creationId xmlns:p14="http://schemas.microsoft.com/office/powerpoint/2010/main" val="403640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8720" y="934721"/>
            <a:ext cx="441960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
        <p:nvSpPr>
          <p:cNvPr id="3" name="Content Placeholder 2"/>
          <p:cNvSpPr>
            <a:spLocks noGrp="1"/>
          </p:cNvSpPr>
          <p:nvPr>
            <p:ph idx="1"/>
          </p:nvPr>
        </p:nvSpPr>
        <p:spPr>
          <a:xfrm>
            <a:off x="1188720" y="2217709"/>
            <a:ext cx="4419600" cy="2092960"/>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1188721" y="1623205"/>
            <a:ext cx="4419599" cy="393700"/>
          </a:xfrm>
          <a:prstGeom prst="rect">
            <a:avLst/>
          </a:prstGeom>
        </p:spPr>
        <p:txBody>
          <a:bodyPr/>
          <a:lstStyle>
            <a:lvl1pPr marL="0" indent="0">
              <a:buNone/>
              <a:defRPr b="1" i="0">
                <a:latin typeface="Arial" panose="020B0604020202020204" pitchFamily="34" charset="0"/>
                <a:cs typeface="Arial" panose="020B0604020202020204" pitchFamily="34" charset="0"/>
              </a:defRPr>
            </a:lvl1pPr>
          </a:lstStyle>
          <a:p>
            <a:pPr lvl="0"/>
            <a:r>
              <a:rPr lang="en-US" dirty="0"/>
              <a:t>Subhead</a:t>
            </a:r>
          </a:p>
        </p:txBody>
      </p:sp>
      <p:pic>
        <p:nvPicPr>
          <p:cNvPr id="6" name="Picture 5">
            <a:extLst>
              <a:ext uri="{FF2B5EF4-FFF2-40B4-BE49-F238E27FC236}">
                <a16:creationId xmlns:a16="http://schemas.microsoft.com/office/drawing/2014/main" id="{095D1D19-CB81-D046-A637-C9E55695B57C}"/>
              </a:ext>
            </a:extLst>
          </p:cNvPr>
          <p:cNvPicPr>
            <a:picLocks noChangeAspect="1"/>
          </p:cNvPicPr>
          <p:nvPr userDrawn="1"/>
        </p:nvPicPr>
        <p:blipFill>
          <a:blip r:embed="rId2"/>
          <a:stretch>
            <a:fillRect/>
          </a:stretch>
        </p:blipFill>
        <p:spPr>
          <a:xfrm>
            <a:off x="6343650" y="0"/>
            <a:ext cx="2800350" cy="5902960"/>
          </a:xfrm>
          <a:prstGeom prst="rect">
            <a:avLst/>
          </a:prstGeom>
        </p:spPr>
      </p:pic>
    </p:spTree>
    <p:extLst>
      <p:ext uri="{BB962C8B-B14F-4D97-AF65-F5344CB8AC3E}">
        <p14:creationId xmlns:p14="http://schemas.microsoft.com/office/powerpoint/2010/main" val="3581279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6D75CC-D4C3-C443-89F2-D52F365147D1}"/>
              </a:ext>
            </a:extLst>
          </p:cNvPr>
          <p:cNvSpPr>
            <a:spLocks noGrp="1"/>
          </p:cNvSpPr>
          <p:nvPr>
            <p:ph type="title" hasCustomPrompt="1"/>
          </p:nvPr>
        </p:nvSpPr>
        <p:spPr>
          <a:xfrm>
            <a:off x="4368800" y="840741"/>
            <a:ext cx="318008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
        <p:nvSpPr>
          <p:cNvPr id="4" name="Text Placeholder 9">
            <a:extLst>
              <a:ext uri="{FF2B5EF4-FFF2-40B4-BE49-F238E27FC236}">
                <a16:creationId xmlns:a16="http://schemas.microsoft.com/office/drawing/2014/main" id="{F3E9C5EE-4D38-8B44-B138-C60A2170429B}"/>
              </a:ext>
            </a:extLst>
          </p:cNvPr>
          <p:cNvSpPr>
            <a:spLocks noGrp="1"/>
          </p:cNvSpPr>
          <p:nvPr>
            <p:ph type="body" sz="quarter" idx="10" hasCustomPrompt="1"/>
          </p:nvPr>
        </p:nvSpPr>
        <p:spPr>
          <a:xfrm>
            <a:off x="680721" y="1775462"/>
            <a:ext cx="2245359" cy="1841497"/>
          </a:xfrm>
          <a:prstGeom prst="rect">
            <a:avLst/>
          </a:prstGeom>
        </p:spPr>
        <p:txBody>
          <a:bodyPr/>
          <a:lstStyle>
            <a:lvl1pPr marL="0" indent="0">
              <a:buNone/>
              <a:defRPr sz="2000" b="1" i="0">
                <a:latin typeface="Arial" panose="020B0604020202020204" pitchFamily="34" charset="0"/>
                <a:cs typeface="Arial" panose="020B0604020202020204" pitchFamily="34" charset="0"/>
              </a:defRPr>
            </a:lvl1pPr>
          </a:lstStyle>
          <a:p>
            <a:pPr lvl="0"/>
            <a:r>
              <a:rPr lang="en-US" dirty="0"/>
              <a:t>Subhead</a:t>
            </a:r>
          </a:p>
        </p:txBody>
      </p:sp>
      <p:sp>
        <p:nvSpPr>
          <p:cNvPr id="7" name="Content Placeholder 2">
            <a:extLst>
              <a:ext uri="{FF2B5EF4-FFF2-40B4-BE49-F238E27FC236}">
                <a16:creationId xmlns:a16="http://schemas.microsoft.com/office/drawing/2014/main" id="{6A80555D-A1E5-924C-9BE2-897D296D7630}"/>
              </a:ext>
            </a:extLst>
          </p:cNvPr>
          <p:cNvSpPr>
            <a:spLocks noGrp="1"/>
          </p:cNvSpPr>
          <p:nvPr>
            <p:ph idx="1"/>
          </p:nvPr>
        </p:nvSpPr>
        <p:spPr>
          <a:xfrm>
            <a:off x="680721" y="4545291"/>
            <a:ext cx="2001519" cy="615989"/>
          </a:xfrm>
          <a:prstGeom prst="rect">
            <a:avLst/>
          </a:prstGeom>
        </p:spPr>
        <p:txBody>
          <a:bodyPr/>
          <a:lstStyle>
            <a:lvl1pPr>
              <a:defRPr sz="1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hart Placeholder 8">
            <a:extLst>
              <a:ext uri="{FF2B5EF4-FFF2-40B4-BE49-F238E27FC236}">
                <a16:creationId xmlns:a16="http://schemas.microsoft.com/office/drawing/2014/main" id="{FD5A86B8-B853-0B4D-9C85-A81D900FB18E}"/>
              </a:ext>
            </a:extLst>
          </p:cNvPr>
          <p:cNvSpPr>
            <a:spLocks noGrp="1"/>
          </p:cNvSpPr>
          <p:nvPr>
            <p:ph type="chart" sz="quarter" idx="11"/>
          </p:nvPr>
        </p:nvSpPr>
        <p:spPr>
          <a:xfrm>
            <a:off x="3586163" y="1514475"/>
            <a:ext cx="4999037" cy="3878263"/>
          </a:xfrm>
          <a:prstGeom prst="rect">
            <a:avLst/>
          </a:prstGeom>
        </p:spPr>
        <p:txBody>
          <a:bodyPr/>
          <a:lstStyle>
            <a:lvl1pPr>
              <a:defRPr b="1" i="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359243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6B46A5-0023-5543-8FCC-5D0E21599EEF}"/>
              </a:ext>
            </a:extLst>
          </p:cNvPr>
          <p:cNvPicPr>
            <a:picLocks noChangeAspect="1"/>
          </p:cNvPicPr>
          <p:nvPr userDrawn="1"/>
        </p:nvPicPr>
        <p:blipFill>
          <a:blip r:embed="rId12"/>
          <a:stretch>
            <a:fillRect/>
          </a:stretch>
        </p:blipFill>
        <p:spPr>
          <a:xfrm>
            <a:off x="0" y="5897943"/>
            <a:ext cx="9144000" cy="71438"/>
          </a:xfrm>
          <a:prstGeom prst="rect">
            <a:avLst/>
          </a:prstGeom>
        </p:spPr>
      </p:pic>
      <p:pic>
        <p:nvPicPr>
          <p:cNvPr id="9" name="Picture 8">
            <a:extLst>
              <a:ext uri="{FF2B5EF4-FFF2-40B4-BE49-F238E27FC236}">
                <a16:creationId xmlns:a16="http://schemas.microsoft.com/office/drawing/2014/main" id="{67172BFD-EA79-AB40-ABD1-6554221356AB}"/>
              </a:ext>
            </a:extLst>
          </p:cNvPr>
          <p:cNvPicPr>
            <a:picLocks noChangeAspect="1"/>
          </p:cNvPicPr>
          <p:nvPr userDrawn="1"/>
        </p:nvPicPr>
        <p:blipFill>
          <a:blip r:embed="rId13"/>
          <a:stretch>
            <a:fillRect/>
          </a:stretch>
        </p:blipFill>
        <p:spPr>
          <a:xfrm>
            <a:off x="7414592" y="6060697"/>
            <a:ext cx="1415667" cy="684877"/>
          </a:xfrm>
          <a:prstGeom prst="rect">
            <a:avLst/>
          </a:prstGeom>
        </p:spPr>
      </p:pic>
    </p:spTree>
    <p:extLst>
      <p:ext uri="{BB962C8B-B14F-4D97-AF65-F5344CB8AC3E}">
        <p14:creationId xmlns:p14="http://schemas.microsoft.com/office/powerpoint/2010/main" val="3890037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mailto:poster_competition@umanitoba.ca"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AwMFhyH7_5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umanitoba.ca/research/opportunities-support/undergraduate-research-showcase#eligibilit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01B1-947B-F649-BFE3-783BFB11EA52}"/>
              </a:ext>
            </a:extLst>
          </p:cNvPr>
          <p:cNvSpPr>
            <a:spLocks noGrp="1"/>
          </p:cNvSpPr>
          <p:nvPr>
            <p:ph type="ctrTitle"/>
          </p:nvPr>
        </p:nvSpPr>
        <p:spPr>
          <a:xfrm>
            <a:off x="981512" y="671119"/>
            <a:ext cx="7592472" cy="2558642"/>
          </a:xfrm>
        </p:spPr>
        <p:txBody>
          <a:bodyPr/>
          <a:lstStyle/>
          <a:p>
            <a:pPr>
              <a:lnSpc>
                <a:spcPct val="100000"/>
              </a:lnSpc>
            </a:pPr>
            <a:r>
              <a:rPr lang="en-US" sz="4800" dirty="0"/>
              <a:t>Undergraduate Research</a:t>
            </a:r>
            <a:br>
              <a:rPr lang="en-US" sz="4800" dirty="0"/>
            </a:br>
            <a:r>
              <a:rPr lang="en-US" sz="4800" dirty="0"/>
              <a:t>Showcase 2023</a:t>
            </a:r>
            <a:br>
              <a:rPr lang="en-US" sz="4800" dirty="0"/>
            </a:br>
            <a:r>
              <a:rPr lang="en-US" sz="2800" dirty="0"/>
              <a:t>Information Session</a:t>
            </a:r>
          </a:p>
        </p:txBody>
      </p:sp>
      <p:sp>
        <p:nvSpPr>
          <p:cNvPr id="3" name="Subtitle 2">
            <a:extLst>
              <a:ext uri="{FF2B5EF4-FFF2-40B4-BE49-F238E27FC236}">
                <a16:creationId xmlns:a16="http://schemas.microsoft.com/office/drawing/2014/main" id="{35E69B82-5A95-B842-92AA-0EDF655C69A8}"/>
              </a:ext>
            </a:extLst>
          </p:cNvPr>
          <p:cNvSpPr>
            <a:spLocks noGrp="1"/>
          </p:cNvSpPr>
          <p:nvPr>
            <p:ph type="subTitle" idx="1"/>
          </p:nvPr>
        </p:nvSpPr>
        <p:spPr>
          <a:xfrm>
            <a:off x="1062256" y="3429000"/>
            <a:ext cx="7430984" cy="370522"/>
          </a:xfrm>
        </p:spPr>
        <p:txBody>
          <a:bodyPr/>
          <a:lstStyle/>
          <a:p>
            <a:r>
              <a:rPr lang="en-US" sz="2350" dirty="0"/>
              <a:t>Office of the Vice-President (Research &amp; International)</a:t>
            </a:r>
          </a:p>
        </p:txBody>
      </p:sp>
    </p:spTree>
    <p:extLst>
      <p:ext uri="{BB962C8B-B14F-4D97-AF65-F5344CB8AC3E}">
        <p14:creationId xmlns:p14="http://schemas.microsoft.com/office/powerpoint/2010/main" val="3131656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DFB7DB1-F432-5F6C-B898-13BF0A6D72F9}"/>
              </a:ext>
            </a:extLst>
          </p:cNvPr>
          <p:cNvSpPr>
            <a:spLocks noGrp="1"/>
          </p:cNvSpPr>
          <p:nvPr>
            <p:ph idx="1"/>
          </p:nvPr>
        </p:nvSpPr>
        <p:spPr/>
        <p:txBody>
          <a:bodyPr/>
          <a:lstStyle/>
          <a:p>
            <a:endParaRPr lang="en-US"/>
          </a:p>
        </p:txBody>
      </p:sp>
      <p:pic>
        <p:nvPicPr>
          <p:cNvPr id="10" name="Picture 9">
            <a:extLst>
              <a:ext uri="{FF2B5EF4-FFF2-40B4-BE49-F238E27FC236}">
                <a16:creationId xmlns:a16="http://schemas.microsoft.com/office/drawing/2014/main" id="{00C17B6B-642B-178C-D025-275A8123DDE6}"/>
              </a:ext>
            </a:extLst>
          </p:cNvPr>
          <p:cNvPicPr>
            <a:picLocks noChangeAspect="1"/>
          </p:cNvPicPr>
          <p:nvPr/>
        </p:nvPicPr>
        <p:blipFill>
          <a:blip r:embed="rId2"/>
          <a:stretch>
            <a:fillRect/>
          </a:stretch>
        </p:blipFill>
        <p:spPr>
          <a:xfrm>
            <a:off x="0" y="1477484"/>
            <a:ext cx="9144000" cy="3903031"/>
          </a:xfrm>
          <a:prstGeom prst="rect">
            <a:avLst/>
          </a:prstGeom>
        </p:spPr>
      </p:pic>
    </p:spTree>
    <p:extLst>
      <p:ext uri="{BB962C8B-B14F-4D97-AF65-F5344CB8AC3E}">
        <p14:creationId xmlns:p14="http://schemas.microsoft.com/office/powerpoint/2010/main" val="2131058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567C4E-6E32-9383-CAA1-CE6D422C09A5}"/>
              </a:ext>
            </a:extLst>
          </p:cNvPr>
          <p:cNvPicPr>
            <a:picLocks noChangeAspect="1"/>
          </p:cNvPicPr>
          <p:nvPr/>
        </p:nvPicPr>
        <p:blipFill>
          <a:blip r:embed="rId2"/>
          <a:stretch>
            <a:fillRect/>
          </a:stretch>
        </p:blipFill>
        <p:spPr>
          <a:xfrm>
            <a:off x="709612" y="2424112"/>
            <a:ext cx="7724775" cy="2009775"/>
          </a:xfrm>
          <a:prstGeom prst="rect">
            <a:avLst/>
          </a:prstGeom>
        </p:spPr>
      </p:pic>
    </p:spTree>
    <p:extLst>
      <p:ext uri="{BB962C8B-B14F-4D97-AF65-F5344CB8AC3E}">
        <p14:creationId xmlns:p14="http://schemas.microsoft.com/office/powerpoint/2010/main" val="4184359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35D2AB-87D2-1FD0-A5E9-D3FED252C1D7}"/>
              </a:ext>
            </a:extLst>
          </p:cNvPr>
          <p:cNvSpPr>
            <a:spLocks noGrp="1"/>
          </p:cNvSpPr>
          <p:nvPr>
            <p:ph type="title"/>
          </p:nvPr>
        </p:nvSpPr>
        <p:spPr/>
        <p:txBody>
          <a:bodyPr/>
          <a:lstStyle/>
          <a:p>
            <a:r>
              <a:rPr lang="en-US" dirty="0"/>
              <a:t>I’ve registered, now what?</a:t>
            </a:r>
          </a:p>
        </p:txBody>
      </p:sp>
      <p:sp>
        <p:nvSpPr>
          <p:cNvPr id="8" name="Content Placeholder 7">
            <a:extLst>
              <a:ext uri="{FF2B5EF4-FFF2-40B4-BE49-F238E27FC236}">
                <a16:creationId xmlns:a16="http://schemas.microsoft.com/office/drawing/2014/main" id="{0A9FEAE8-C503-44A0-7164-E6948421268C}"/>
              </a:ext>
            </a:extLst>
          </p:cNvPr>
          <p:cNvSpPr>
            <a:spLocks noGrp="1"/>
          </p:cNvSpPr>
          <p:nvPr>
            <p:ph idx="1"/>
          </p:nvPr>
        </p:nvSpPr>
        <p:spPr>
          <a:xfrm>
            <a:off x="908685" y="2164443"/>
            <a:ext cx="7326630" cy="3446244"/>
          </a:xfrm>
        </p:spPr>
        <p:txBody>
          <a:bodyPr/>
          <a:lstStyle/>
          <a:p>
            <a:r>
              <a:rPr lang="en-US" dirty="0"/>
              <a:t>Confirmation of registration from the Office of the VP (Research and International) (VPRIO) (approx. 3</a:t>
            </a:r>
            <a:r>
              <a:rPr lang="en-US" baseline="30000" dirty="0"/>
              <a:t>rd</a:t>
            </a:r>
            <a:r>
              <a:rPr lang="en-US" dirty="0"/>
              <a:t> week of Oct)</a:t>
            </a:r>
          </a:p>
          <a:p>
            <a:endParaRPr lang="en-US" dirty="0"/>
          </a:p>
          <a:p>
            <a:r>
              <a:rPr lang="en-US" dirty="0"/>
              <a:t>If Oral format selected:</a:t>
            </a:r>
          </a:p>
          <a:p>
            <a:pPr lvl="1"/>
            <a:r>
              <a:rPr lang="en-US" dirty="0"/>
              <a:t>VPRIO will contact you requesting information on your presentation, and any media or A/V required.</a:t>
            </a:r>
          </a:p>
          <a:p>
            <a:pPr lvl="1"/>
            <a:r>
              <a:rPr lang="en-US" dirty="0"/>
              <a:t>VPRIO will provide details about time slot for presentation</a:t>
            </a:r>
          </a:p>
          <a:p>
            <a:pPr lvl="1"/>
            <a:endParaRPr lang="en-US" dirty="0"/>
          </a:p>
          <a:p>
            <a:endParaRPr lang="en-US" dirty="0"/>
          </a:p>
        </p:txBody>
      </p:sp>
    </p:spTree>
    <p:extLst>
      <p:ext uri="{BB962C8B-B14F-4D97-AF65-F5344CB8AC3E}">
        <p14:creationId xmlns:p14="http://schemas.microsoft.com/office/powerpoint/2010/main" val="3466830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35D2AB-87D2-1FD0-A5E9-D3FED252C1D7}"/>
              </a:ext>
            </a:extLst>
          </p:cNvPr>
          <p:cNvSpPr>
            <a:spLocks noGrp="1"/>
          </p:cNvSpPr>
          <p:nvPr>
            <p:ph type="title"/>
          </p:nvPr>
        </p:nvSpPr>
        <p:spPr/>
        <p:txBody>
          <a:bodyPr/>
          <a:lstStyle/>
          <a:p>
            <a:r>
              <a:rPr lang="en-US" sz="3200" dirty="0"/>
              <a:t>I’ve registered, now what? (cont’d)</a:t>
            </a:r>
          </a:p>
        </p:txBody>
      </p:sp>
      <p:sp>
        <p:nvSpPr>
          <p:cNvPr id="8" name="Content Placeholder 7">
            <a:extLst>
              <a:ext uri="{FF2B5EF4-FFF2-40B4-BE49-F238E27FC236}">
                <a16:creationId xmlns:a16="http://schemas.microsoft.com/office/drawing/2014/main" id="{0A9FEAE8-C503-44A0-7164-E6948421268C}"/>
              </a:ext>
            </a:extLst>
          </p:cNvPr>
          <p:cNvSpPr>
            <a:spLocks noGrp="1"/>
          </p:cNvSpPr>
          <p:nvPr>
            <p:ph idx="1"/>
          </p:nvPr>
        </p:nvSpPr>
        <p:spPr>
          <a:xfrm>
            <a:off x="908685" y="2164443"/>
            <a:ext cx="7326630" cy="3242058"/>
          </a:xfrm>
        </p:spPr>
        <p:txBody>
          <a:bodyPr/>
          <a:lstStyle/>
          <a:p>
            <a:r>
              <a:rPr lang="en-US" dirty="0"/>
              <a:t>If Poster format selected:</a:t>
            </a:r>
          </a:p>
          <a:p>
            <a:pPr lvl="1"/>
            <a:r>
              <a:rPr lang="en-US" dirty="0"/>
              <a:t>VPRIO will contact you and confirm registration:</a:t>
            </a:r>
          </a:p>
          <a:p>
            <a:pPr lvl="2"/>
            <a:r>
              <a:rPr lang="en-US" dirty="0"/>
              <a:t>Provide details on poster set-up time</a:t>
            </a:r>
          </a:p>
          <a:p>
            <a:pPr lvl="2"/>
            <a:r>
              <a:rPr lang="en-US" dirty="0"/>
              <a:t>Provide details on judging window</a:t>
            </a:r>
          </a:p>
          <a:p>
            <a:pPr marL="457200" lvl="1" indent="0">
              <a:buNone/>
            </a:pPr>
            <a:endParaRPr lang="en-US" dirty="0"/>
          </a:p>
          <a:p>
            <a:r>
              <a:rPr lang="en-US" dirty="0"/>
              <a:t>Work on your poster </a:t>
            </a:r>
          </a:p>
          <a:p>
            <a:pPr lvl="1"/>
            <a:r>
              <a:rPr lang="en-US" dirty="0"/>
              <a:t>Poster board size: 8ft wide x 4ft tall</a:t>
            </a:r>
          </a:p>
          <a:p>
            <a:pPr lvl="1"/>
            <a:r>
              <a:rPr lang="en-US" dirty="0"/>
              <a:t>No restrictions on that is posted in that space. </a:t>
            </a:r>
            <a:r>
              <a:rPr lang="en-US" dirty="0" err="1"/>
              <a:t>i.e</a:t>
            </a:r>
            <a:r>
              <a:rPr lang="en-US" dirty="0"/>
              <a:t> Can be multiple sheets posted together, collage format, 1 large poster printed at </a:t>
            </a:r>
            <a:r>
              <a:rPr lang="en-US" dirty="0" err="1"/>
              <a:t>CadLab</a:t>
            </a:r>
            <a:r>
              <a:rPr lang="en-US" dirty="0"/>
              <a:t>, etc. </a:t>
            </a:r>
          </a:p>
          <a:p>
            <a:pPr lvl="1"/>
            <a:endParaRPr lang="en-US" dirty="0"/>
          </a:p>
          <a:p>
            <a:endParaRPr lang="en-US" dirty="0"/>
          </a:p>
        </p:txBody>
      </p:sp>
    </p:spTree>
    <p:extLst>
      <p:ext uri="{BB962C8B-B14F-4D97-AF65-F5344CB8AC3E}">
        <p14:creationId xmlns:p14="http://schemas.microsoft.com/office/powerpoint/2010/main" val="121415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25580" y="578471"/>
            <a:ext cx="6637122" cy="487680"/>
          </a:xfrm>
        </p:spPr>
        <p:txBody>
          <a:bodyPr/>
          <a:lstStyle/>
          <a:p>
            <a:r>
              <a:rPr lang="en-US" sz="3550" dirty="0"/>
              <a:t>Poster Board</a:t>
            </a:r>
            <a:endParaRPr lang="en-CA" sz="3550" dirty="0"/>
          </a:p>
        </p:txBody>
      </p:sp>
      <p:pic>
        <p:nvPicPr>
          <p:cNvPr id="6" name="Content Placeholder 5">
            <a:extLst>
              <a:ext uri="{FF2B5EF4-FFF2-40B4-BE49-F238E27FC236}">
                <a16:creationId xmlns:a16="http://schemas.microsoft.com/office/drawing/2014/main" id="{924F227C-E385-A142-ADE8-F656ECE97CAB}"/>
              </a:ext>
            </a:extLst>
          </p:cNvPr>
          <p:cNvPicPr>
            <a:picLocks noGrp="1" noChangeAspect="1"/>
          </p:cNvPicPr>
          <p:nvPr>
            <p:ph idx="1"/>
          </p:nvPr>
        </p:nvPicPr>
        <p:blipFill>
          <a:blip r:embed="rId3"/>
          <a:stretch>
            <a:fillRect/>
          </a:stretch>
        </p:blipFill>
        <p:spPr>
          <a:xfrm>
            <a:off x="1413164" y="1357914"/>
            <a:ext cx="6176356" cy="4404816"/>
          </a:xfr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1269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35D2AB-87D2-1FD0-A5E9-D3FED252C1D7}"/>
              </a:ext>
            </a:extLst>
          </p:cNvPr>
          <p:cNvSpPr>
            <a:spLocks noGrp="1"/>
          </p:cNvSpPr>
          <p:nvPr>
            <p:ph type="title"/>
          </p:nvPr>
        </p:nvSpPr>
        <p:spPr/>
        <p:txBody>
          <a:bodyPr/>
          <a:lstStyle/>
          <a:p>
            <a:r>
              <a:rPr lang="en-US" dirty="0"/>
              <a:t>Event Day schedule</a:t>
            </a:r>
          </a:p>
        </p:txBody>
      </p:sp>
      <p:sp>
        <p:nvSpPr>
          <p:cNvPr id="8" name="Content Placeholder 7">
            <a:extLst>
              <a:ext uri="{FF2B5EF4-FFF2-40B4-BE49-F238E27FC236}">
                <a16:creationId xmlns:a16="http://schemas.microsoft.com/office/drawing/2014/main" id="{0A9FEAE8-C503-44A0-7164-E6948421268C}"/>
              </a:ext>
            </a:extLst>
          </p:cNvPr>
          <p:cNvSpPr>
            <a:spLocks noGrp="1"/>
          </p:cNvSpPr>
          <p:nvPr>
            <p:ph idx="1"/>
          </p:nvPr>
        </p:nvSpPr>
        <p:spPr>
          <a:xfrm>
            <a:off x="1188720" y="1811045"/>
            <a:ext cx="7326630" cy="3906173"/>
          </a:xfrm>
        </p:spPr>
        <p:txBody>
          <a:bodyPr/>
          <a:lstStyle/>
          <a:p>
            <a:r>
              <a:rPr lang="en-US" dirty="0"/>
              <a:t>Poster format:</a:t>
            </a:r>
          </a:p>
          <a:p>
            <a:pPr lvl="1"/>
            <a:r>
              <a:rPr lang="en-US" dirty="0"/>
              <a:t>Arrive at the Multi-purpose room (2</a:t>
            </a:r>
            <a:r>
              <a:rPr lang="en-US" baseline="30000" dirty="0"/>
              <a:t>nd</a:t>
            </a:r>
            <a:r>
              <a:rPr lang="en-US" dirty="0"/>
              <a:t> floor, University Centre) between 8:30am-10:00am to register and set up your poster. </a:t>
            </a:r>
            <a:r>
              <a:rPr lang="en-US" sz="1200" dirty="0"/>
              <a:t>(the earlier, the better)</a:t>
            </a:r>
          </a:p>
          <a:p>
            <a:pPr lvl="1"/>
            <a:r>
              <a:rPr lang="en-US" dirty="0"/>
              <a:t>Push pins, tape provided.</a:t>
            </a:r>
          </a:p>
          <a:p>
            <a:pPr lvl="1"/>
            <a:r>
              <a:rPr lang="en-US" dirty="0"/>
              <a:t>You will be provided with a 2-hr judging window ahead of time.</a:t>
            </a:r>
          </a:p>
          <a:p>
            <a:r>
              <a:rPr lang="en-US" dirty="0"/>
              <a:t>3:00pm: close of judging, tallying of scores</a:t>
            </a:r>
          </a:p>
          <a:p>
            <a:r>
              <a:rPr lang="en-US" dirty="0"/>
              <a:t>4:00-4:30pm: Award presentation</a:t>
            </a:r>
          </a:p>
          <a:p>
            <a:r>
              <a:rPr lang="en-US" dirty="0"/>
              <a:t>4:30pm-5pm: Poster take-down </a:t>
            </a:r>
            <a:r>
              <a:rPr lang="en-US" sz="1400" dirty="0"/>
              <a:t>(any remaining posters will be brought to reception in 410 Admin for collection by the student)</a:t>
            </a:r>
          </a:p>
          <a:p>
            <a:endParaRPr lang="en-US" dirty="0"/>
          </a:p>
          <a:p>
            <a:endParaRPr lang="en-US" dirty="0"/>
          </a:p>
        </p:txBody>
      </p:sp>
    </p:spTree>
    <p:extLst>
      <p:ext uri="{BB962C8B-B14F-4D97-AF65-F5344CB8AC3E}">
        <p14:creationId xmlns:p14="http://schemas.microsoft.com/office/powerpoint/2010/main" val="2633617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35D2AB-87D2-1FD0-A5E9-D3FED252C1D7}"/>
              </a:ext>
            </a:extLst>
          </p:cNvPr>
          <p:cNvSpPr>
            <a:spLocks noGrp="1"/>
          </p:cNvSpPr>
          <p:nvPr>
            <p:ph type="title"/>
          </p:nvPr>
        </p:nvSpPr>
        <p:spPr/>
        <p:txBody>
          <a:bodyPr/>
          <a:lstStyle/>
          <a:p>
            <a:r>
              <a:rPr lang="en-US" dirty="0"/>
              <a:t>Event Day schedule</a:t>
            </a:r>
          </a:p>
        </p:txBody>
      </p:sp>
      <p:sp>
        <p:nvSpPr>
          <p:cNvPr id="8" name="Content Placeholder 7">
            <a:extLst>
              <a:ext uri="{FF2B5EF4-FFF2-40B4-BE49-F238E27FC236}">
                <a16:creationId xmlns:a16="http://schemas.microsoft.com/office/drawing/2014/main" id="{0A9FEAE8-C503-44A0-7164-E6948421268C}"/>
              </a:ext>
            </a:extLst>
          </p:cNvPr>
          <p:cNvSpPr>
            <a:spLocks noGrp="1"/>
          </p:cNvSpPr>
          <p:nvPr>
            <p:ph idx="1"/>
          </p:nvPr>
        </p:nvSpPr>
        <p:spPr>
          <a:xfrm>
            <a:off x="1188720" y="1811045"/>
            <a:ext cx="7326630" cy="3906173"/>
          </a:xfrm>
        </p:spPr>
        <p:txBody>
          <a:bodyPr/>
          <a:lstStyle/>
          <a:p>
            <a:r>
              <a:rPr lang="en-US" dirty="0"/>
              <a:t>Oral presentation format:</a:t>
            </a:r>
          </a:p>
          <a:p>
            <a:pPr lvl="1"/>
            <a:r>
              <a:rPr lang="en-US" dirty="0"/>
              <a:t>You will be provided with your presentation timeslot prior to the event, in which the judges will be present.</a:t>
            </a:r>
          </a:p>
          <a:p>
            <a:pPr lvl="1"/>
            <a:r>
              <a:rPr lang="en-US" dirty="0"/>
              <a:t>Arrive at the Multi-purpose room (2</a:t>
            </a:r>
            <a:r>
              <a:rPr lang="en-US" baseline="30000" dirty="0"/>
              <a:t>nd</a:t>
            </a:r>
            <a:r>
              <a:rPr lang="en-US" dirty="0"/>
              <a:t> floor, University Centre) approximately 30 minutes prior to your presentation </a:t>
            </a:r>
            <a:endParaRPr lang="en-US" sz="1200" dirty="0"/>
          </a:p>
          <a:p>
            <a:r>
              <a:rPr lang="en-US" dirty="0"/>
              <a:t>You are not required to stay for the remainder of the event, but tables will be available for those who wish to stay and network.</a:t>
            </a:r>
          </a:p>
          <a:p>
            <a:r>
              <a:rPr lang="en-US" dirty="0"/>
              <a:t> 3:00pm: close of judging, tallying of scores</a:t>
            </a:r>
          </a:p>
          <a:p>
            <a:r>
              <a:rPr lang="en-US" dirty="0"/>
              <a:t>4:00-4:30pm: Award presentation</a:t>
            </a:r>
          </a:p>
          <a:p>
            <a:endParaRPr lang="en-US" dirty="0"/>
          </a:p>
          <a:p>
            <a:endParaRPr lang="en-US" dirty="0"/>
          </a:p>
        </p:txBody>
      </p:sp>
    </p:spTree>
    <p:extLst>
      <p:ext uri="{BB962C8B-B14F-4D97-AF65-F5344CB8AC3E}">
        <p14:creationId xmlns:p14="http://schemas.microsoft.com/office/powerpoint/2010/main" val="1565377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31274" y="1224195"/>
            <a:ext cx="7326630" cy="393700"/>
          </a:xfrm>
        </p:spPr>
        <p:txBody>
          <a:bodyPr/>
          <a:lstStyle/>
          <a:p>
            <a:r>
              <a:rPr lang="en-CA" dirty="0"/>
              <a:t>Judging Criteria</a:t>
            </a:r>
          </a:p>
        </p:txBody>
      </p:sp>
      <p:sp>
        <p:nvSpPr>
          <p:cNvPr id="5" name="Title 1"/>
          <p:cNvSpPr>
            <a:spLocks noGrp="1"/>
          </p:cNvSpPr>
          <p:nvPr>
            <p:ph type="title"/>
          </p:nvPr>
        </p:nvSpPr>
        <p:spPr>
          <a:xfrm>
            <a:off x="808706" y="635463"/>
            <a:ext cx="7836527" cy="487680"/>
          </a:xfrm>
        </p:spPr>
        <p:txBody>
          <a:bodyPr/>
          <a:lstStyle/>
          <a:p>
            <a:r>
              <a:rPr lang="en-US" sz="3550" dirty="0"/>
              <a:t>Undergraduate Poster Competition</a:t>
            </a:r>
            <a:endParaRPr lang="en-CA" sz="3550" dirty="0"/>
          </a:p>
        </p:txBody>
      </p:sp>
      <p:pic>
        <p:nvPicPr>
          <p:cNvPr id="3" name="Picture 2">
            <a:extLst>
              <a:ext uri="{FF2B5EF4-FFF2-40B4-BE49-F238E27FC236}">
                <a16:creationId xmlns:a16="http://schemas.microsoft.com/office/drawing/2014/main" id="{651386A3-536D-5550-B2B6-40BE9218D04B}"/>
              </a:ext>
            </a:extLst>
          </p:cNvPr>
          <p:cNvPicPr>
            <a:picLocks noChangeAspect="1"/>
          </p:cNvPicPr>
          <p:nvPr/>
        </p:nvPicPr>
        <p:blipFill>
          <a:blip r:embed="rId3"/>
          <a:stretch>
            <a:fillRect/>
          </a:stretch>
        </p:blipFill>
        <p:spPr>
          <a:xfrm>
            <a:off x="133164" y="1690998"/>
            <a:ext cx="9010835" cy="3476004"/>
          </a:xfrm>
          <a:prstGeom prst="rect">
            <a:avLst/>
          </a:prstGeom>
        </p:spPr>
      </p:pic>
    </p:spTree>
    <p:extLst>
      <p:ext uri="{BB962C8B-B14F-4D97-AF65-F5344CB8AC3E}">
        <p14:creationId xmlns:p14="http://schemas.microsoft.com/office/powerpoint/2010/main" val="4258237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8720" y="1631800"/>
            <a:ext cx="7326630" cy="2993466"/>
          </a:xfrm>
        </p:spPr>
        <p:txBody>
          <a:bodyPr/>
          <a:lstStyle/>
          <a:p>
            <a:r>
              <a:rPr lang="en-US" sz="2000" dirty="0"/>
              <a:t>Pick up your unclaimed poster in 410 Admin at reception</a:t>
            </a:r>
            <a:endParaRPr lang="en-US" sz="2000" b="1" dirty="0"/>
          </a:p>
          <a:p>
            <a:r>
              <a:rPr lang="en-US" sz="2000" dirty="0"/>
              <a:t>Winners will be contacted by email for some information in order to process the payment. (</a:t>
            </a:r>
            <a:r>
              <a:rPr lang="en-US" sz="2000" dirty="0" err="1"/>
              <a:t>i.e</a:t>
            </a:r>
            <a:r>
              <a:rPr lang="en-US" sz="2000" dirty="0"/>
              <a:t> SIN)</a:t>
            </a:r>
          </a:p>
          <a:p>
            <a:r>
              <a:rPr lang="en-US" sz="2000" dirty="0"/>
              <a:t>Certificates will be issued post-event.</a:t>
            </a:r>
          </a:p>
          <a:p>
            <a:r>
              <a:rPr lang="en-US" sz="2000" dirty="0"/>
              <a:t>Winners will have their name forwarded to the Registrar’s Office and will have this added to their co-curricular record.</a:t>
            </a:r>
            <a:endParaRPr lang="en-US" sz="2000" b="1" dirty="0"/>
          </a:p>
          <a:p>
            <a:r>
              <a:rPr lang="en-US" sz="2000" dirty="0"/>
              <a:t>Winners will be listed on the Poster Competition website</a:t>
            </a:r>
            <a:endParaRPr lang="en-US" sz="2000" b="1" dirty="0"/>
          </a:p>
          <a:p>
            <a:endParaRPr lang="en-US" sz="2000" dirty="0"/>
          </a:p>
          <a:p>
            <a:endParaRPr lang="en-CA" sz="2000" dirty="0"/>
          </a:p>
        </p:txBody>
      </p:sp>
      <p:sp>
        <p:nvSpPr>
          <p:cNvPr id="7" name="Title 1"/>
          <p:cNvSpPr>
            <a:spLocks noGrp="1"/>
          </p:cNvSpPr>
          <p:nvPr>
            <p:ph type="title"/>
          </p:nvPr>
        </p:nvSpPr>
        <p:spPr>
          <a:xfrm>
            <a:off x="725580" y="578471"/>
            <a:ext cx="7557286" cy="487680"/>
          </a:xfrm>
        </p:spPr>
        <p:txBody>
          <a:bodyPr/>
          <a:lstStyle/>
          <a:p>
            <a:r>
              <a:rPr lang="en-US" sz="3550" dirty="0"/>
              <a:t>Post-event</a:t>
            </a:r>
            <a:endParaRPr lang="en-CA" sz="3550" dirty="0"/>
          </a:p>
        </p:txBody>
      </p:sp>
    </p:spTree>
    <p:extLst>
      <p:ext uri="{BB962C8B-B14F-4D97-AF65-F5344CB8AC3E}">
        <p14:creationId xmlns:p14="http://schemas.microsoft.com/office/powerpoint/2010/main" val="4241067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8720" y="1243930"/>
            <a:ext cx="7326630" cy="4563104"/>
          </a:xfrm>
        </p:spPr>
        <p:txBody>
          <a:bodyPr/>
          <a:lstStyle/>
          <a:p>
            <a:r>
              <a:rPr lang="en-US" sz="2000" dirty="0"/>
              <a:t>I have an exam on the day of the event.  Do I need to stay for the whole time during the competition? – </a:t>
            </a:r>
            <a:r>
              <a:rPr lang="en-US" sz="2000" b="1" dirty="0"/>
              <a:t>No, but it is highly recommended you are present to present your poster.</a:t>
            </a:r>
          </a:p>
          <a:p>
            <a:r>
              <a:rPr lang="en-US" sz="2000" dirty="0"/>
              <a:t>I did a project this summer with a company where I worked. Could I present the research work I did with them at this competition? – </a:t>
            </a:r>
            <a:r>
              <a:rPr lang="en-US" sz="2000" b="1" dirty="0"/>
              <a:t>only if you have a UM-affiliated research supervisor, </a:t>
            </a:r>
            <a:r>
              <a:rPr lang="en-US" sz="2000" b="1" dirty="0" err="1"/>
              <a:t>i.e</a:t>
            </a:r>
            <a:r>
              <a:rPr lang="en-US" sz="2000" b="1" dirty="0"/>
              <a:t> St. Boniface Hospital.</a:t>
            </a:r>
            <a:r>
              <a:rPr lang="en-US" sz="2000" dirty="0"/>
              <a:t> </a:t>
            </a:r>
          </a:p>
          <a:p>
            <a:r>
              <a:rPr lang="en-US" sz="2000" dirty="0"/>
              <a:t>Am I required to speak briefly about my poster? - </a:t>
            </a:r>
            <a:r>
              <a:rPr lang="en-US" sz="2000" b="1" dirty="0"/>
              <a:t>Yes</a:t>
            </a:r>
          </a:p>
          <a:p>
            <a:r>
              <a:rPr lang="en-US" sz="2000" dirty="0"/>
              <a:t>Will I be evaluated based on my ability to communicate my research and findings or are the evaluations based on the content of my poster? – </a:t>
            </a:r>
            <a:r>
              <a:rPr lang="en-US" sz="2000" b="1" dirty="0"/>
              <a:t>Yes- see judging criteria</a:t>
            </a:r>
          </a:p>
          <a:p>
            <a:r>
              <a:rPr lang="en-US" sz="2000" dirty="0"/>
              <a:t>Will I be given a set appointment time to present the highlights of my poster to the judges? - </a:t>
            </a:r>
            <a:r>
              <a:rPr lang="en-US" sz="2000" b="1" dirty="0"/>
              <a:t>Yes</a:t>
            </a:r>
          </a:p>
          <a:p>
            <a:endParaRPr lang="en-US" sz="2000" b="1" dirty="0"/>
          </a:p>
          <a:p>
            <a:endParaRPr lang="en-US" sz="2000" dirty="0"/>
          </a:p>
          <a:p>
            <a:endParaRPr lang="en-CA" sz="2000" dirty="0"/>
          </a:p>
        </p:txBody>
      </p:sp>
      <p:sp>
        <p:nvSpPr>
          <p:cNvPr id="7" name="Title 1"/>
          <p:cNvSpPr>
            <a:spLocks noGrp="1"/>
          </p:cNvSpPr>
          <p:nvPr>
            <p:ph type="title"/>
          </p:nvPr>
        </p:nvSpPr>
        <p:spPr>
          <a:xfrm>
            <a:off x="725580" y="578471"/>
            <a:ext cx="6637122" cy="487680"/>
          </a:xfrm>
        </p:spPr>
        <p:txBody>
          <a:bodyPr/>
          <a:lstStyle/>
          <a:p>
            <a:r>
              <a:rPr lang="en-US" sz="3550" dirty="0"/>
              <a:t>FAQ’s</a:t>
            </a:r>
            <a:endParaRPr lang="en-CA" sz="3550" dirty="0"/>
          </a:p>
        </p:txBody>
      </p:sp>
    </p:spTree>
    <p:extLst>
      <p:ext uri="{BB962C8B-B14F-4D97-AF65-F5344CB8AC3E}">
        <p14:creationId xmlns:p14="http://schemas.microsoft.com/office/powerpoint/2010/main" val="2140710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7E203B-9249-927F-46CF-2332058890E5}"/>
              </a:ext>
            </a:extLst>
          </p:cNvPr>
          <p:cNvPicPr>
            <a:picLocks noChangeAspect="1"/>
          </p:cNvPicPr>
          <p:nvPr/>
        </p:nvPicPr>
        <p:blipFill>
          <a:blip r:embed="rId3"/>
          <a:stretch>
            <a:fillRect/>
          </a:stretch>
        </p:blipFill>
        <p:spPr>
          <a:xfrm>
            <a:off x="335558" y="697687"/>
            <a:ext cx="8128933" cy="3893269"/>
          </a:xfrm>
          <a:prstGeom prst="rect">
            <a:avLst/>
          </a:prstGeom>
        </p:spPr>
      </p:pic>
    </p:spTree>
    <p:extLst>
      <p:ext uri="{BB962C8B-B14F-4D97-AF65-F5344CB8AC3E}">
        <p14:creationId xmlns:p14="http://schemas.microsoft.com/office/powerpoint/2010/main" val="3298064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8720" y="1243930"/>
            <a:ext cx="7326630" cy="4563104"/>
          </a:xfrm>
        </p:spPr>
        <p:txBody>
          <a:bodyPr/>
          <a:lstStyle/>
          <a:p>
            <a:r>
              <a:rPr lang="en-US" sz="2000" dirty="0"/>
              <a:t>Could I submit a poster for a project that isn't completed yet? </a:t>
            </a:r>
            <a:r>
              <a:rPr lang="en-US" sz="2000" b="1" dirty="0"/>
              <a:t>Yes</a:t>
            </a:r>
            <a:endParaRPr lang="en-US" sz="2000" dirty="0"/>
          </a:p>
          <a:p>
            <a:r>
              <a:rPr lang="en-US" sz="2000" dirty="0"/>
              <a:t>This summer I participated in a project with many people working on it.  Should my poster demonstrate the entirety of the project or just my contribution as a research assistant?</a:t>
            </a:r>
          </a:p>
          <a:p>
            <a:pPr marL="0" indent="0">
              <a:buNone/>
            </a:pPr>
            <a:r>
              <a:rPr lang="en-US" sz="1400" dirty="0"/>
              <a:t>Preferably, you should be the first author of the research on the poster.  A disclaimer is highly recommended.   You need to be able to identify your role in the context of the larger project.  Also, you must contact the others involved for their permission should you present the entirety of the project. </a:t>
            </a:r>
            <a:endParaRPr lang="en-US" sz="2000" dirty="0"/>
          </a:p>
          <a:p>
            <a:r>
              <a:rPr lang="en-US" sz="2000" dirty="0"/>
              <a:t>My research partner and I were thinking of submitting our poster in the competition.  Can we submit one poster under our names since we are both authors on it? - </a:t>
            </a:r>
            <a:r>
              <a:rPr lang="en-US" sz="2000" b="1" dirty="0"/>
              <a:t>No</a:t>
            </a:r>
          </a:p>
        </p:txBody>
      </p:sp>
      <p:sp>
        <p:nvSpPr>
          <p:cNvPr id="7" name="Title 1"/>
          <p:cNvSpPr>
            <a:spLocks noGrp="1"/>
          </p:cNvSpPr>
          <p:nvPr>
            <p:ph type="title"/>
          </p:nvPr>
        </p:nvSpPr>
        <p:spPr>
          <a:xfrm>
            <a:off x="725580" y="578471"/>
            <a:ext cx="6637122" cy="487680"/>
          </a:xfrm>
        </p:spPr>
        <p:txBody>
          <a:bodyPr/>
          <a:lstStyle/>
          <a:p>
            <a:r>
              <a:rPr lang="en-US" sz="3550" dirty="0"/>
              <a:t>FAQ’s</a:t>
            </a:r>
            <a:endParaRPr lang="en-CA" sz="3550" dirty="0"/>
          </a:p>
        </p:txBody>
      </p:sp>
    </p:spTree>
    <p:extLst>
      <p:ext uri="{BB962C8B-B14F-4D97-AF65-F5344CB8AC3E}">
        <p14:creationId xmlns:p14="http://schemas.microsoft.com/office/powerpoint/2010/main" val="1688884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8719" y="1243930"/>
            <a:ext cx="7638039" cy="4563104"/>
          </a:xfrm>
        </p:spPr>
        <p:txBody>
          <a:bodyPr/>
          <a:lstStyle/>
          <a:p>
            <a:r>
              <a:rPr lang="en-US" sz="2000" dirty="0"/>
              <a:t>How do I know which category my poster will fall under? - Please ask your research Advisor</a:t>
            </a:r>
          </a:p>
          <a:p>
            <a:r>
              <a:rPr lang="en-US" sz="2000" dirty="0"/>
              <a:t>When do I set up my poster? - </a:t>
            </a:r>
            <a:r>
              <a:rPr lang="en-US" sz="2000" b="1" dirty="0"/>
              <a:t>8:30am</a:t>
            </a:r>
            <a:r>
              <a:rPr lang="en-US" sz="2000" dirty="0"/>
              <a:t>-</a:t>
            </a:r>
            <a:r>
              <a:rPr lang="en-US" sz="2000" b="1" dirty="0"/>
              <a:t>10:00 am on Oct 31/23</a:t>
            </a:r>
          </a:p>
          <a:p>
            <a:r>
              <a:rPr lang="en-US" sz="2000" dirty="0"/>
              <a:t>Is there is a way I could arrange to drop off my poster prior to the event to be set up and displayed for me? - </a:t>
            </a:r>
            <a:r>
              <a:rPr lang="en-US" sz="2000" b="1" dirty="0"/>
              <a:t>No</a:t>
            </a:r>
          </a:p>
          <a:p>
            <a:r>
              <a:rPr lang="en-US" sz="2000" dirty="0"/>
              <a:t>Where can I have my poster printed [on campus]? – </a:t>
            </a:r>
            <a:r>
              <a:rPr lang="en-US" sz="2000" b="1" dirty="0" err="1"/>
              <a:t>CADLab</a:t>
            </a:r>
            <a:r>
              <a:rPr lang="en-US" sz="2000" b="1" dirty="0"/>
              <a:t> for large posters, UMSU for letter-size printing</a:t>
            </a:r>
          </a:p>
          <a:p>
            <a:r>
              <a:rPr lang="en-US" sz="2000" dirty="0"/>
              <a:t>Can I bring a Laptop or Tablet to play media? - </a:t>
            </a:r>
            <a:r>
              <a:rPr lang="en-US" sz="2000" b="1" dirty="0"/>
              <a:t>No</a:t>
            </a:r>
          </a:p>
          <a:p>
            <a:r>
              <a:rPr lang="en-US" sz="2000" dirty="0"/>
              <a:t>What is the deadline for registrations? - </a:t>
            </a:r>
            <a:r>
              <a:rPr lang="en-US" sz="2000" b="1" dirty="0"/>
              <a:t>Fri, Oct 13/23</a:t>
            </a:r>
          </a:p>
          <a:p>
            <a:r>
              <a:rPr lang="en-US" sz="2000" dirty="0"/>
              <a:t>Other questions? Refer to the website or send an email to </a:t>
            </a:r>
            <a:r>
              <a:rPr lang="en-US" sz="2000" dirty="0">
                <a:hlinkClick r:id="rId2"/>
              </a:rPr>
              <a:t>poster_competition@umanitoba.ca</a:t>
            </a:r>
            <a:r>
              <a:rPr lang="en-US" sz="2000" dirty="0"/>
              <a:t> </a:t>
            </a:r>
          </a:p>
          <a:p>
            <a:endParaRPr lang="en-CA" sz="2000" dirty="0"/>
          </a:p>
        </p:txBody>
      </p:sp>
      <p:sp>
        <p:nvSpPr>
          <p:cNvPr id="7" name="Title 1"/>
          <p:cNvSpPr>
            <a:spLocks noGrp="1"/>
          </p:cNvSpPr>
          <p:nvPr>
            <p:ph type="title"/>
          </p:nvPr>
        </p:nvSpPr>
        <p:spPr>
          <a:xfrm>
            <a:off x="725580" y="578471"/>
            <a:ext cx="6637122" cy="487680"/>
          </a:xfrm>
        </p:spPr>
        <p:txBody>
          <a:bodyPr/>
          <a:lstStyle/>
          <a:p>
            <a:r>
              <a:rPr lang="en-US" sz="3550" dirty="0"/>
              <a:t>FAQ’s</a:t>
            </a:r>
            <a:endParaRPr lang="en-CA" sz="3550" dirty="0"/>
          </a:p>
        </p:txBody>
      </p:sp>
    </p:spTree>
    <p:extLst>
      <p:ext uri="{BB962C8B-B14F-4D97-AF65-F5344CB8AC3E}">
        <p14:creationId xmlns:p14="http://schemas.microsoft.com/office/powerpoint/2010/main" val="3654895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6335" y="1142468"/>
            <a:ext cx="7326630" cy="393700"/>
          </a:xfrm>
        </p:spPr>
        <p:txBody>
          <a:bodyPr/>
          <a:lstStyle/>
          <a:p>
            <a:r>
              <a:rPr lang="en-US" dirty="0"/>
              <a:t>Tips for making a better research poster *</a:t>
            </a:r>
            <a:endParaRPr lang="en-CA" dirty="0"/>
          </a:p>
        </p:txBody>
      </p:sp>
      <p:sp>
        <p:nvSpPr>
          <p:cNvPr id="5" name="Title 1"/>
          <p:cNvSpPr>
            <a:spLocks noGrp="1"/>
          </p:cNvSpPr>
          <p:nvPr>
            <p:ph type="title"/>
          </p:nvPr>
        </p:nvSpPr>
        <p:spPr>
          <a:xfrm>
            <a:off x="792081" y="603613"/>
            <a:ext cx="7836527" cy="487680"/>
          </a:xfrm>
        </p:spPr>
        <p:txBody>
          <a:bodyPr/>
          <a:lstStyle/>
          <a:p>
            <a:r>
              <a:rPr lang="en-US" sz="3550" dirty="0"/>
              <a:t>Useful Resources</a:t>
            </a:r>
            <a:endParaRPr lang="en-CA" sz="355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220" y="1860928"/>
            <a:ext cx="5808372" cy="3279882"/>
          </a:xfrm>
          <a:prstGeom prst="rect">
            <a:avLst/>
          </a:prstGeom>
        </p:spPr>
      </p:pic>
      <p:sp>
        <p:nvSpPr>
          <p:cNvPr id="7" name="TextBox 6"/>
          <p:cNvSpPr txBox="1"/>
          <p:nvPr/>
        </p:nvSpPr>
        <p:spPr>
          <a:xfrm>
            <a:off x="1650719" y="5158041"/>
            <a:ext cx="5893673" cy="400110"/>
          </a:xfrm>
          <a:prstGeom prst="rect">
            <a:avLst/>
          </a:prstGeom>
          <a:noFill/>
        </p:spPr>
        <p:txBody>
          <a:bodyPr wrap="square" rtlCol="0">
            <a:spAutoFit/>
          </a:bodyPr>
          <a:lstStyle/>
          <a:p>
            <a:r>
              <a:rPr lang="en-CA" sz="2000" dirty="0">
                <a:hlinkClick r:id="rId3"/>
              </a:rPr>
              <a:t>https://www.youtube.com/watch?v=AwMFhyH7_5g</a:t>
            </a:r>
            <a:endParaRPr lang="en-CA" sz="2000" dirty="0"/>
          </a:p>
        </p:txBody>
      </p:sp>
      <p:sp>
        <p:nvSpPr>
          <p:cNvPr id="8" name="TextBox 7"/>
          <p:cNvSpPr txBox="1"/>
          <p:nvPr/>
        </p:nvSpPr>
        <p:spPr>
          <a:xfrm>
            <a:off x="79615" y="6384175"/>
            <a:ext cx="5522026" cy="369332"/>
          </a:xfrm>
          <a:prstGeom prst="rect">
            <a:avLst/>
          </a:prstGeom>
          <a:noFill/>
        </p:spPr>
        <p:txBody>
          <a:bodyPr wrap="square" rtlCol="0">
            <a:spAutoFit/>
          </a:bodyPr>
          <a:lstStyle/>
          <a:p>
            <a:r>
              <a:rPr lang="en-CA" b="1" dirty="0"/>
              <a:t>*</a:t>
            </a:r>
            <a:r>
              <a:rPr lang="en-CA" dirty="0"/>
              <a:t> AJE - American Journal Experts</a:t>
            </a:r>
          </a:p>
        </p:txBody>
      </p:sp>
    </p:spTree>
    <p:extLst>
      <p:ext uri="{BB962C8B-B14F-4D97-AF65-F5344CB8AC3E}">
        <p14:creationId xmlns:p14="http://schemas.microsoft.com/office/powerpoint/2010/main" val="2105790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335" y="610270"/>
            <a:ext cx="7855528" cy="836145"/>
          </a:xfrm>
        </p:spPr>
        <p:txBody>
          <a:bodyPr/>
          <a:lstStyle/>
          <a:p>
            <a:r>
              <a:rPr lang="en-CA" sz="4800" dirty="0"/>
              <a:t>Examples of Posters</a:t>
            </a:r>
          </a:p>
        </p:txBody>
      </p:sp>
      <p:pic>
        <p:nvPicPr>
          <p:cNvPr id="4" name="Picture 3">
            <a:extLst>
              <a:ext uri="{FF2B5EF4-FFF2-40B4-BE49-F238E27FC236}">
                <a16:creationId xmlns:a16="http://schemas.microsoft.com/office/drawing/2014/main" id="{2DB1E36B-2863-9149-A318-A7F838FF334D}"/>
              </a:ext>
            </a:extLst>
          </p:cNvPr>
          <p:cNvPicPr>
            <a:picLocks noChangeAspect="1"/>
          </p:cNvPicPr>
          <p:nvPr/>
        </p:nvPicPr>
        <p:blipFill>
          <a:blip r:embed="rId2"/>
          <a:stretch>
            <a:fillRect/>
          </a:stretch>
        </p:blipFill>
        <p:spPr>
          <a:xfrm>
            <a:off x="1629296" y="1558636"/>
            <a:ext cx="5669280" cy="425196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2184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335" y="610270"/>
            <a:ext cx="7855528" cy="836145"/>
          </a:xfrm>
        </p:spPr>
        <p:txBody>
          <a:bodyPr/>
          <a:lstStyle/>
          <a:p>
            <a:r>
              <a:rPr lang="en-CA" sz="4800" dirty="0"/>
              <a:t>Examples of Posters</a:t>
            </a:r>
          </a:p>
        </p:txBody>
      </p:sp>
      <p:pic>
        <p:nvPicPr>
          <p:cNvPr id="4" name="Picture 3">
            <a:extLst>
              <a:ext uri="{FF2B5EF4-FFF2-40B4-BE49-F238E27FC236}">
                <a16:creationId xmlns:a16="http://schemas.microsoft.com/office/drawing/2014/main" id="{FB23314D-ADD7-8B4B-A2DA-D871A8D4CBE9}"/>
              </a:ext>
            </a:extLst>
          </p:cNvPr>
          <p:cNvPicPr>
            <a:picLocks noChangeAspect="1"/>
          </p:cNvPicPr>
          <p:nvPr/>
        </p:nvPicPr>
        <p:blipFill>
          <a:blip r:embed="rId2"/>
          <a:stretch>
            <a:fillRect/>
          </a:stretch>
        </p:blipFill>
        <p:spPr>
          <a:xfrm>
            <a:off x="1620982" y="1558637"/>
            <a:ext cx="5669280" cy="425196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9472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335" y="610270"/>
            <a:ext cx="7855528" cy="836145"/>
          </a:xfrm>
        </p:spPr>
        <p:txBody>
          <a:bodyPr/>
          <a:lstStyle/>
          <a:p>
            <a:r>
              <a:rPr lang="en-CA" sz="4800" dirty="0"/>
              <a:t>Examples of Posters</a:t>
            </a:r>
          </a:p>
        </p:txBody>
      </p:sp>
      <p:pic>
        <p:nvPicPr>
          <p:cNvPr id="4" name="Picture 3">
            <a:extLst>
              <a:ext uri="{FF2B5EF4-FFF2-40B4-BE49-F238E27FC236}">
                <a16:creationId xmlns:a16="http://schemas.microsoft.com/office/drawing/2014/main" id="{FC958E70-C139-7D48-97CD-20F9907D955C}"/>
              </a:ext>
            </a:extLst>
          </p:cNvPr>
          <p:cNvPicPr>
            <a:picLocks noChangeAspect="1"/>
          </p:cNvPicPr>
          <p:nvPr/>
        </p:nvPicPr>
        <p:blipFill>
          <a:blip r:embed="rId2"/>
          <a:stretch>
            <a:fillRect/>
          </a:stretch>
        </p:blipFill>
        <p:spPr>
          <a:xfrm>
            <a:off x="1620981" y="1558636"/>
            <a:ext cx="5669280" cy="425196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9713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335" y="610270"/>
            <a:ext cx="7855528" cy="836145"/>
          </a:xfrm>
        </p:spPr>
        <p:txBody>
          <a:bodyPr/>
          <a:lstStyle/>
          <a:p>
            <a:r>
              <a:rPr lang="en-CA" sz="4800" dirty="0"/>
              <a:t>Examples of Posters</a:t>
            </a:r>
          </a:p>
        </p:txBody>
      </p:sp>
      <p:pic>
        <p:nvPicPr>
          <p:cNvPr id="4" name="Picture 3">
            <a:extLst>
              <a:ext uri="{FF2B5EF4-FFF2-40B4-BE49-F238E27FC236}">
                <a16:creationId xmlns:a16="http://schemas.microsoft.com/office/drawing/2014/main" id="{D5886715-B1FC-1B42-93E4-967179096E53}"/>
              </a:ext>
            </a:extLst>
          </p:cNvPr>
          <p:cNvPicPr>
            <a:picLocks noChangeAspect="1"/>
          </p:cNvPicPr>
          <p:nvPr/>
        </p:nvPicPr>
        <p:blipFill>
          <a:blip r:embed="rId2"/>
          <a:stretch>
            <a:fillRect/>
          </a:stretch>
        </p:blipFill>
        <p:spPr>
          <a:xfrm>
            <a:off x="1623753" y="1562793"/>
            <a:ext cx="5674821" cy="425611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6078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335" y="610270"/>
            <a:ext cx="7855528" cy="836145"/>
          </a:xfrm>
        </p:spPr>
        <p:txBody>
          <a:bodyPr/>
          <a:lstStyle/>
          <a:p>
            <a:r>
              <a:rPr lang="en-CA" sz="4800" dirty="0"/>
              <a:t>Examples of Posters</a:t>
            </a:r>
          </a:p>
        </p:txBody>
      </p:sp>
      <p:pic>
        <p:nvPicPr>
          <p:cNvPr id="4" name="Picture 3">
            <a:extLst>
              <a:ext uri="{FF2B5EF4-FFF2-40B4-BE49-F238E27FC236}">
                <a16:creationId xmlns:a16="http://schemas.microsoft.com/office/drawing/2014/main" id="{69A2F53A-8DD4-C34D-AF89-DDE243298F4A}"/>
              </a:ext>
            </a:extLst>
          </p:cNvPr>
          <p:cNvPicPr>
            <a:picLocks noChangeAspect="1"/>
          </p:cNvPicPr>
          <p:nvPr/>
        </p:nvPicPr>
        <p:blipFill>
          <a:blip r:embed="rId2"/>
          <a:stretch>
            <a:fillRect/>
          </a:stretch>
        </p:blipFill>
        <p:spPr>
          <a:xfrm>
            <a:off x="1620981" y="1558636"/>
            <a:ext cx="5669280" cy="425196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79398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335" y="610270"/>
            <a:ext cx="7855528" cy="836145"/>
          </a:xfrm>
        </p:spPr>
        <p:txBody>
          <a:bodyPr/>
          <a:lstStyle/>
          <a:p>
            <a:r>
              <a:rPr lang="en-CA" sz="4800" dirty="0"/>
              <a:t>Examples of Posters</a:t>
            </a:r>
          </a:p>
        </p:txBody>
      </p:sp>
      <p:pic>
        <p:nvPicPr>
          <p:cNvPr id="4" name="Picture 3">
            <a:extLst>
              <a:ext uri="{FF2B5EF4-FFF2-40B4-BE49-F238E27FC236}">
                <a16:creationId xmlns:a16="http://schemas.microsoft.com/office/drawing/2014/main" id="{AC3039C1-357B-0949-A357-6D06495FBA57}"/>
              </a:ext>
            </a:extLst>
          </p:cNvPr>
          <p:cNvPicPr>
            <a:picLocks noChangeAspect="1"/>
          </p:cNvPicPr>
          <p:nvPr/>
        </p:nvPicPr>
        <p:blipFill>
          <a:blip r:embed="rId2"/>
          <a:stretch>
            <a:fillRect/>
          </a:stretch>
        </p:blipFill>
        <p:spPr>
          <a:xfrm>
            <a:off x="1623752" y="1554481"/>
            <a:ext cx="5674821" cy="425611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68743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03" y="1823364"/>
            <a:ext cx="7326630" cy="487680"/>
          </a:xfrm>
        </p:spPr>
        <p:txBody>
          <a:bodyPr/>
          <a:lstStyle/>
          <a:p>
            <a:r>
              <a:rPr lang="en-CA" sz="3400" dirty="0"/>
              <a:t>Questions?</a:t>
            </a:r>
          </a:p>
        </p:txBody>
      </p:sp>
      <p:pic>
        <p:nvPicPr>
          <p:cNvPr id="5" name="Picture Placeholder 1"/>
          <p:cNvPicPr>
            <a:picLocks noChangeAspect="1"/>
          </p:cNvPicPr>
          <p:nvPr/>
        </p:nvPicPr>
        <p:blipFill>
          <a:blip r:embed="rId2">
            <a:extLst>
              <a:ext uri="{28A0092B-C50C-407E-A947-70E740481C1C}">
                <a14:useLocalDpi xmlns:a14="http://schemas.microsoft.com/office/drawing/2010/main" val="0"/>
              </a:ext>
            </a:extLst>
          </a:blip>
          <a:srcRect l="14514" r="14514"/>
          <a:stretch>
            <a:fillRect/>
          </a:stretch>
        </p:blipFill>
        <p:spPr>
          <a:xfrm>
            <a:off x="3340100" y="0"/>
            <a:ext cx="5803900" cy="5842001"/>
          </a:xfrm>
          <a:prstGeom prst="rect">
            <a:avLst/>
          </a:prstGeom>
        </p:spPr>
      </p:pic>
    </p:spTree>
    <p:extLst>
      <p:ext uri="{BB962C8B-B14F-4D97-AF65-F5344CB8AC3E}">
        <p14:creationId xmlns:p14="http://schemas.microsoft.com/office/powerpoint/2010/main" val="2898273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8720" y="2217708"/>
            <a:ext cx="7326630" cy="3553699"/>
          </a:xfrm>
        </p:spPr>
        <p:txBody>
          <a:bodyPr/>
          <a:lstStyle/>
          <a:p>
            <a:r>
              <a:rPr lang="en-US" dirty="0"/>
              <a:t>About the event </a:t>
            </a:r>
          </a:p>
          <a:p>
            <a:r>
              <a:rPr lang="en-US" dirty="0"/>
              <a:t>Eligibility</a:t>
            </a:r>
          </a:p>
          <a:p>
            <a:r>
              <a:rPr lang="en-US" dirty="0"/>
              <a:t>Competition formats</a:t>
            </a:r>
          </a:p>
          <a:p>
            <a:r>
              <a:rPr lang="en-US" dirty="0"/>
              <a:t>Registration</a:t>
            </a:r>
          </a:p>
          <a:p>
            <a:r>
              <a:rPr lang="en-US" dirty="0"/>
              <a:t>Event Day</a:t>
            </a:r>
          </a:p>
          <a:p>
            <a:r>
              <a:rPr lang="en-US" dirty="0"/>
              <a:t>Post event</a:t>
            </a:r>
          </a:p>
          <a:p>
            <a:r>
              <a:rPr lang="en-US" dirty="0"/>
              <a:t>FAQs</a:t>
            </a:r>
          </a:p>
          <a:p>
            <a:r>
              <a:rPr lang="en-US" dirty="0"/>
              <a:t>Questions</a:t>
            </a:r>
          </a:p>
        </p:txBody>
      </p:sp>
      <p:sp>
        <p:nvSpPr>
          <p:cNvPr id="4" name="Text Placeholder 3"/>
          <p:cNvSpPr>
            <a:spLocks noGrp="1"/>
          </p:cNvSpPr>
          <p:nvPr>
            <p:ph type="body" sz="quarter" idx="10"/>
          </p:nvPr>
        </p:nvSpPr>
        <p:spPr/>
        <p:txBody>
          <a:bodyPr/>
          <a:lstStyle/>
          <a:p>
            <a:r>
              <a:rPr lang="en-CA" dirty="0"/>
              <a:t>Agenda</a:t>
            </a:r>
          </a:p>
        </p:txBody>
      </p:sp>
      <p:sp>
        <p:nvSpPr>
          <p:cNvPr id="6" name="Title 1"/>
          <p:cNvSpPr>
            <a:spLocks noGrp="1"/>
          </p:cNvSpPr>
          <p:nvPr>
            <p:ph type="title"/>
          </p:nvPr>
        </p:nvSpPr>
        <p:spPr>
          <a:xfrm>
            <a:off x="725579" y="934721"/>
            <a:ext cx="7836527" cy="487680"/>
          </a:xfrm>
        </p:spPr>
        <p:txBody>
          <a:bodyPr/>
          <a:lstStyle/>
          <a:p>
            <a:r>
              <a:rPr lang="en-US" sz="3550" dirty="0"/>
              <a:t>Undergraduate Poster Competition</a:t>
            </a:r>
            <a:endParaRPr lang="en-CA" sz="3550" dirty="0"/>
          </a:p>
        </p:txBody>
      </p:sp>
    </p:spTree>
    <p:extLst>
      <p:ext uri="{BB962C8B-B14F-4D97-AF65-F5344CB8AC3E}">
        <p14:creationId xmlns:p14="http://schemas.microsoft.com/office/powerpoint/2010/main" val="2686779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8720" y="2217708"/>
            <a:ext cx="7326630" cy="3553699"/>
          </a:xfrm>
        </p:spPr>
        <p:txBody>
          <a:bodyPr/>
          <a:lstStyle/>
          <a:p>
            <a:r>
              <a:rPr lang="en-US" dirty="0"/>
              <a:t>Event date: Oct 31/23 </a:t>
            </a:r>
            <a:endParaRPr lang="en-US" sz="2000" dirty="0"/>
          </a:p>
          <a:p>
            <a:r>
              <a:rPr lang="en-US" dirty="0"/>
              <a:t>Showcases undergraduate students’ expertise and passion for research</a:t>
            </a:r>
          </a:p>
          <a:p>
            <a:r>
              <a:rPr lang="en-US" dirty="0">
                <a:solidFill>
                  <a:srgbClr val="FF0000"/>
                </a:solidFill>
              </a:rPr>
              <a:t>NEW</a:t>
            </a:r>
            <a:r>
              <a:rPr lang="en-US" dirty="0"/>
              <a:t> up to $6,500 </a:t>
            </a:r>
            <a:r>
              <a:rPr lang="en-US" strike="sngStrike" dirty="0"/>
              <a:t>$5,000 </a:t>
            </a:r>
            <a:r>
              <a:rPr lang="en-US" dirty="0"/>
              <a:t>in cash prizes</a:t>
            </a:r>
          </a:p>
          <a:p>
            <a:r>
              <a:rPr lang="en-US" dirty="0">
                <a:solidFill>
                  <a:srgbClr val="FF0000"/>
                </a:solidFill>
              </a:rPr>
              <a:t>NEW</a:t>
            </a:r>
            <a:r>
              <a:rPr lang="en-US" sz="2000" dirty="0">
                <a:solidFill>
                  <a:srgbClr val="FF0000"/>
                </a:solidFill>
              </a:rPr>
              <a:t> </a:t>
            </a:r>
            <a:r>
              <a:rPr lang="en-US" sz="2000" dirty="0"/>
              <a:t>Two presentation formats: </a:t>
            </a:r>
            <a:r>
              <a:rPr lang="en-US" sz="2000" b="1" dirty="0"/>
              <a:t>Poster</a:t>
            </a:r>
            <a:r>
              <a:rPr lang="en-US" sz="2000" dirty="0"/>
              <a:t> and </a:t>
            </a:r>
            <a:r>
              <a:rPr lang="en-US" sz="2000" b="1" dirty="0"/>
              <a:t>Oral</a:t>
            </a:r>
          </a:p>
          <a:p>
            <a:r>
              <a:rPr lang="en-US" sz="2000" dirty="0"/>
              <a:t>Five categories per format: Applied Sciences, Creative Works, Health Sciences, Social Sciences &amp; Humanities, and Natural Sciences</a:t>
            </a:r>
          </a:p>
          <a:p>
            <a:r>
              <a:rPr lang="en-US" sz="2000" dirty="0"/>
              <a:t>$500 (1</a:t>
            </a:r>
            <a:r>
              <a:rPr lang="en-US" sz="2000" baseline="30000" dirty="0"/>
              <a:t>st</a:t>
            </a:r>
            <a:r>
              <a:rPr lang="en-US" sz="2000" dirty="0"/>
              <a:t>), $250 (2</a:t>
            </a:r>
            <a:r>
              <a:rPr lang="en-US" sz="2000" baseline="30000" dirty="0"/>
              <a:t>nd</a:t>
            </a:r>
            <a:r>
              <a:rPr lang="en-US" sz="2000" dirty="0"/>
              <a:t>) (for categories &gt; 5 entries)</a:t>
            </a:r>
          </a:p>
        </p:txBody>
      </p:sp>
      <p:sp>
        <p:nvSpPr>
          <p:cNvPr id="4" name="Text Placeholder 3"/>
          <p:cNvSpPr>
            <a:spLocks noGrp="1"/>
          </p:cNvSpPr>
          <p:nvPr>
            <p:ph type="body" sz="quarter" idx="10"/>
          </p:nvPr>
        </p:nvSpPr>
        <p:spPr/>
        <p:txBody>
          <a:bodyPr/>
          <a:lstStyle/>
          <a:p>
            <a:r>
              <a:rPr lang="en-CA" dirty="0"/>
              <a:t>About</a:t>
            </a:r>
          </a:p>
        </p:txBody>
      </p:sp>
      <p:sp>
        <p:nvSpPr>
          <p:cNvPr id="6" name="Title 1"/>
          <p:cNvSpPr>
            <a:spLocks noGrp="1"/>
          </p:cNvSpPr>
          <p:nvPr>
            <p:ph type="title"/>
          </p:nvPr>
        </p:nvSpPr>
        <p:spPr>
          <a:xfrm>
            <a:off x="488273" y="934721"/>
            <a:ext cx="8073834" cy="487680"/>
          </a:xfrm>
        </p:spPr>
        <p:txBody>
          <a:bodyPr/>
          <a:lstStyle/>
          <a:p>
            <a:r>
              <a:rPr lang="en-US" sz="3550" dirty="0"/>
              <a:t>Undergraduate Research Showcase</a:t>
            </a:r>
            <a:endParaRPr lang="en-CA" sz="3550" dirty="0"/>
          </a:p>
        </p:txBody>
      </p:sp>
    </p:spTree>
    <p:extLst>
      <p:ext uri="{BB962C8B-B14F-4D97-AF65-F5344CB8AC3E}">
        <p14:creationId xmlns:p14="http://schemas.microsoft.com/office/powerpoint/2010/main" val="179907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B2F650-7DF6-0999-5CAB-C2E89A0217A2}"/>
              </a:ext>
            </a:extLst>
          </p:cNvPr>
          <p:cNvSpPr>
            <a:spLocks noGrp="1"/>
          </p:cNvSpPr>
          <p:nvPr>
            <p:ph idx="1"/>
          </p:nvPr>
        </p:nvSpPr>
        <p:spPr/>
        <p:txBody>
          <a:bodyPr/>
          <a:lstStyle/>
          <a:p>
            <a:r>
              <a:rPr lang="en-US" dirty="0"/>
              <a:t>Meant to be centered around a ‘research experience’, </a:t>
            </a:r>
            <a:r>
              <a:rPr lang="en-US" dirty="0" err="1"/>
              <a:t>i.e</a:t>
            </a:r>
            <a:r>
              <a:rPr lang="en-US" dirty="0"/>
              <a:t> through the Undergraduate Research Award (URA), NSERC Award, Co-op experience, etc.</a:t>
            </a:r>
          </a:p>
          <a:p>
            <a:pPr lvl="1"/>
            <a:r>
              <a:rPr lang="en-US" dirty="0"/>
              <a:t>Includes students with Honor’s thesis program or similar thesis research, wherein the Honor’s student has a UM supervisor or similar.</a:t>
            </a:r>
          </a:p>
          <a:p>
            <a:r>
              <a:rPr lang="en-US" dirty="0"/>
              <a:t>Not as the result of a course project, literature search or special topics course.</a:t>
            </a:r>
          </a:p>
          <a:p>
            <a:endParaRPr lang="en-US" dirty="0"/>
          </a:p>
          <a:p>
            <a:pPr marL="0" indent="0">
              <a:buNone/>
            </a:pPr>
            <a:endParaRPr lang="en-US" dirty="0"/>
          </a:p>
        </p:txBody>
      </p:sp>
      <p:sp>
        <p:nvSpPr>
          <p:cNvPr id="5" name="Text Placeholder 3">
            <a:extLst>
              <a:ext uri="{FF2B5EF4-FFF2-40B4-BE49-F238E27FC236}">
                <a16:creationId xmlns:a16="http://schemas.microsoft.com/office/drawing/2014/main" id="{E72C94C1-A2DC-6775-1CC0-861A61F5D253}"/>
              </a:ext>
            </a:extLst>
          </p:cNvPr>
          <p:cNvSpPr>
            <a:spLocks noGrp="1"/>
          </p:cNvSpPr>
          <p:nvPr>
            <p:ph type="body" sz="quarter" idx="10"/>
          </p:nvPr>
        </p:nvSpPr>
        <p:spPr>
          <a:xfrm>
            <a:off x="1188721" y="1623205"/>
            <a:ext cx="7326630" cy="393700"/>
          </a:xfrm>
        </p:spPr>
        <p:txBody>
          <a:bodyPr/>
          <a:lstStyle/>
          <a:p>
            <a:r>
              <a:rPr lang="en-CA" dirty="0"/>
              <a:t>About (cont’d)</a:t>
            </a:r>
          </a:p>
        </p:txBody>
      </p:sp>
    </p:spTree>
    <p:extLst>
      <p:ext uri="{BB962C8B-B14F-4D97-AF65-F5344CB8AC3E}">
        <p14:creationId xmlns:p14="http://schemas.microsoft.com/office/powerpoint/2010/main" val="4115107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8720" y="2217708"/>
            <a:ext cx="7326630" cy="3017087"/>
          </a:xfrm>
        </p:spPr>
        <p:txBody>
          <a:bodyPr/>
          <a:lstStyle/>
          <a:p>
            <a:pPr marL="0" indent="0">
              <a:buNone/>
            </a:pPr>
            <a:r>
              <a:rPr lang="en-US" dirty="0"/>
              <a:t>Is open to all students who:</a:t>
            </a:r>
          </a:p>
          <a:p>
            <a:r>
              <a:rPr lang="en-US" dirty="0"/>
              <a:t>Are enrolled at the UofM as an undergraduate student at the time the research was conducted.</a:t>
            </a:r>
          </a:p>
          <a:p>
            <a:r>
              <a:rPr lang="en-US" dirty="0"/>
              <a:t>Have a UM or UM-affiliated research supervisor</a:t>
            </a:r>
          </a:p>
          <a:p>
            <a:r>
              <a:rPr lang="en-US" dirty="0"/>
              <a:t>Are on track to obtain a UofM undergraduate degree</a:t>
            </a:r>
          </a:p>
          <a:p>
            <a:pPr lvl="1"/>
            <a:r>
              <a:rPr lang="en-US" dirty="0"/>
              <a:t>Students who graduated in spring 2023 are eligible to enter provided the research presented on the poster was completed while registered as an undergrad</a:t>
            </a:r>
          </a:p>
          <a:p>
            <a:endParaRPr lang="en-CA" dirty="0"/>
          </a:p>
        </p:txBody>
      </p:sp>
      <p:sp>
        <p:nvSpPr>
          <p:cNvPr id="4" name="Text Placeholder 3"/>
          <p:cNvSpPr>
            <a:spLocks noGrp="1"/>
          </p:cNvSpPr>
          <p:nvPr>
            <p:ph type="body" sz="quarter" idx="10"/>
          </p:nvPr>
        </p:nvSpPr>
        <p:spPr/>
        <p:txBody>
          <a:bodyPr/>
          <a:lstStyle/>
          <a:p>
            <a:r>
              <a:rPr lang="en-CA" dirty="0"/>
              <a:t>Eligibility</a:t>
            </a:r>
          </a:p>
          <a:p>
            <a:endParaRPr lang="en-CA" dirty="0"/>
          </a:p>
        </p:txBody>
      </p:sp>
      <p:sp>
        <p:nvSpPr>
          <p:cNvPr id="7" name="Title 1"/>
          <p:cNvSpPr>
            <a:spLocks noGrp="1"/>
          </p:cNvSpPr>
          <p:nvPr>
            <p:ph type="title"/>
          </p:nvPr>
        </p:nvSpPr>
        <p:spPr>
          <a:xfrm>
            <a:off x="725579" y="934721"/>
            <a:ext cx="7836527" cy="487680"/>
          </a:xfrm>
        </p:spPr>
        <p:txBody>
          <a:bodyPr/>
          <a:lstStyle/>
          <a:p>
            <a:r>
              <a:rPr lang="en-US" sz="3200" dirty="0"/>
              <a:t>Undergraduate Research Showcase</a:t>
            </a:r>
            <a:endParaRPr lang="en-CA" sz="3200" dirty="0"/>
          </a:p>
        </p:txBody>
      </p:sp>
    </p:spTree>
    <p:extLst>
      <p:ext uri="{BB962C8B-B14F-4D97-AF65-F5344CB8AC3E}">
        <p14:creationId xmlns:p14="http://schemas.microsoft.com/office/powerpoint/2010/main" val="735460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61875" y="2262398"/>
            <a:ext cx="7326630" cy="393700"/>
          </a:xfrm>
        </p:spPr>
        <p:txBody>
          <a:bodyPr/>
          <a:lstStyle/>
          <a:p>
            <a:pPr marL="457200" indent="-457200">
              <a:buFont typeface="Arial" panose="020B0604020202020204" pitchFamily="34" charset="0"/>
              <a:buChar char="•"/>
            </a:pPr>
            <a:r>
              <a:rPr lang="en-CA" dirty="0"/>
              <a:t>Oral presentation</a:t>
            </a:r>
          </a:p>
          <a:p>
            <a:pPr marL="1143000" lvl="1" indent="-457200"/>
            <a:r>
              <a:rPr lang="en-US" b="0" i="0" dirty="0">
                <a:solidFill>
                  <a:srgbClr val="200800"/>
                </a:solidFill>
                <a:effectLst/>
                <a:latin typeface="Roboto" panose="02000000000000000000" pitchFamily="2" charset="0"/>
              </a:rPr>
              <a:t>Students will have a maximum of 3 minutes to explain/describe their research project in any means/media format of their choosing.</a:t>
            </a:r>
          </a:p>
          <a:p>
            <a:pPr marL="1143000" lvl="1" indent="-457200"/>
            <a:r>
              <a:rPr lang="fr-FR" b="0" i="0" dirty="0" err="1">
                <a:solidFill>
                  <a:srgbClr val="200800"/>
                </a:solidFill>
                <a:effectLst/>
                <a:latin typeface="Roboto" panose="02000000000000000000" pitchFamily="2" charset="0"/>
              </a:rPr>
              <a:t>i.e</a:t>
            </a:r>
            <a:r>
              <a:rPr lang="fr-FR" b="0" i="0" dirty="0">
                <a:solidFill>
                  <a:srgbClr val="200800"/>
                </a:solidFill>
                <a:effectLst/>
                <a:latin typeface="Roboto" panose="02000000000000000000" pitchFamily="2" charset="0"/>
              </a:rPr>
              <a:t> Oral </a:t>
            </a:r>
            <a:r>
              <a:rPr lang="fr-FR" b="0" i="0" dirty="0" err="1">
                <a:solidFill>
                  <a:srgbClr val="200800"/>
                </a:solidFill>
                <a:effectLst/>
                <a:latin typeface="Roboto" panose="02000000000000000000" pitchFamily="2" charset="0"/>
              </a:rPr>
              <a:t>presentation</a:t>
            </a:r>
            <a:r>
              <a:rPr lang="fr-FR" b="0" i="0" dirty="0">
                <a:solidFill>
                  <a:srgbClr val="200800"/>
                </a:solidFill>
                <a:effectLst/>
                <a:latin typeface="Roboto" panose="02000000000000000000" pitchFamily="2" charset="0"/>
              </a:rPr>
              <a:t>, PowerPoint </a:t>
            </a:r>
            <a:r>
              <a:rPr lang="fr-FR" b="0" i="0" dirty="0" err="1">
                <a:solidFill>
                  <a:srgbClr val="200800"/>
                </a:solidFill>
                <a:effectLst/>
                <a:latin typeface="Roboto" panose="02000000000000000000" pitchFamily="2" charset="0"/>
              </a:rPr>
              <a:t>presentation</a:t>
            </a:r>
            <a:r>
              <a:rPr lang="fr-FR" b="0" i="0" dirty="0">
                <a:solidFill>
                  <a:srgbClr val="200800"/>
                </a:solidFill>
                <a:effectLst/>
                <a:latin typeface="Roboto" panose="02000000000000000000" pitchFamily="2" charset="0"/>
              </a:rPr>
              <a:t>, 3-D </a:t>
            </a:r>
            <a:r>
              <a:rPr lang="fr-FR" b="0" i="0" dirty="0" err="1">
                <a:solidFill>
                  <a:srgbClr val="200800"/>
                </a:solidFill>
                <a:effectLst/>
                <a:latin typeface="Roboto" panose="02000000000000000000" pitchFamily="2" charset="0"/>
              </a:rPr>
              <a:t>Demonstration</a:t>
            </a:r>
            <a:r>
              <a:rPr lang="fr-FR" b="0" i="0" dirty="0">
                <a:solidFill>
                  <a:srgbClr val="200800"/>
                </a:solidFill>
                <a:effectLst/>
                <a:latin typeface="Roboto" panose="02000000000000000000" pitchFamily="2" charset="0"/>
              </a:rPr>
              <a:t>, </a:t>
            </a:r>
            <a:r>
              <a:rPr lang="fr-FR" b="0" i="0" dirty="0" err="1">
                <a:solidFill>
                  <a:srgbClr val="200800"/>
                </a:solidFill>
                <a:effectLst/>
                <a:latin typeface="Roboto" panose="02000000000000000000" pitchFamily="2" charset="0"/>
              </a:rPr>
              <a:t>Video</a:t>
            </a:r>
            <a:r>
              <a:rPr lang="fr-FR" b="0" i="0" dirty="0">
                <a:solidFill>
                  <a:srgbClr val="200800"/>
                </a:solidFill>
                <a:effectLst/>
                <a:latin typeface="Roboto" panose="02000000000000000000" pitchFamily="2" charset="0"/>
              </a:rPr>
              <a:t>, etc.</a:t>
            </a:r>
            <a:endParaRPr lang="en-CA" dirty="0"/>
          </a:p>
        </p:txBody>
      </p:sp>
      <p:sp>
        <p:nvSpPr>
          <p:cNvPr id="6" name="Title 1"/>
          <p:cNvSpPr>
            <a:spLocks noGrp="1"/>
          </p:cNvSpPr>
          <p:nvPr>
            <p:ph type="title"/>
          </p:nvPr>
        </p:nvSpPr>
        <p:spPr>
          <a:xfrm>
            <a:off x="488273" y="934721"/>
            <a:ext cx="8073834" cy="487680"/>
          </a:xfrm>
        </p:spPr>
        <p:txBody>
          <a:bodyPr/>
          <a:lstStyle/>
          <a:p>
            <a:r>
              <a:rPr lang="en-US" sz="3550" dirty="0"/>
              <a:t>Competition formats:</a:t>
            </a:r>
            <a:endParaRPr lang="en-CA" sz="3550" dirty="0"/>
          </a:p>
        </p:txBody>
      </p:sp>
    </p:spTree>
    <p:extLst>
      <p:ext uri="{BB962C8B-B14F-4D97-AF65-F5344CB8AC3E}">
        <p14:creationId xmlns:p14="http://schemas.microsoft.com/office/powerpoint/2010/main" val="239266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61875" y="2262398"/>
            <a:ext cx="7326630" cy="393700"/>
          </a:xfrm>
        </p:spPr>
        <p:txBody>
          <a:bodyPr/>
          <a:lstStyle/>
          <a:p>
            <a:pPr marL="457200" indent="-457200">
              <a:buFont typeface="Arial" panose="020B0604020202020204" pitchFamily="34" charset="0"/>
              <a:buChar char="•"/>
            </a:pPr>
            <a:r>
              <a:rPr lang="en-CA" dirty="0"/>
              <a:t>Poster presentation</a:t>
            </a:r>
          </a:p>
          <a:p>
            <a:pPr marL="1143000" lvl="1" indent="-457200"/>
            <a:r>
              <a:rPr lang="en-US" b="0" i="0" dirty="0">
                <a:solidFill>
                  <a:srgbClr val="200800"/>
                </a:solidFill>
                <a:effectLst/>
                <a:latin typeface="Roboto" panose="02000000000000000000" pitchFamily="2" charset="0"/>
              </a:rPr>
              <a:t>Students will set up a poster at an established time and will be provided with a 2-hr window of time in </a:t>
            </a:r>
            <a:r>
              <a:rPr lang="en-US" dirty="0">
                <a:solidFill>
                  <a:srgbClr val="200800"/>
                </a:solidFill>
                <a:latin typeface="Roboto" panose="02000000000000000000" pitchFamily="2" charset="0"/>
              </a:rPr>
              <a:t>w</a:t>
            </a:r>
            <a:r>
              <a:rPr lang="en-US" b="0" i="0" dirty="0">
                <a:solidFill>
                  <a:srgbClr val="200800"/>
                </a:solidFill>
                <a:effectLst/>
                <a:latin typeface="Roboto" panose="02000000000000000000" pitchFamily="2" charset="0"/>
              </a:rPr>
              <a:t>hich the judging will be conducted.</a:t>
            </a:r>
          </a:p>
          <a:p>
            <a:pPr lvl="1" indent="0">
              <a:buNone/>
            </a:pPr>
            <a:endParaRPr lang="en-US" dirty="0">
              <a:solidFill>
                <a:srgbClr val="200800"/>
              </a:solidFill>
              <a:latin typeface="Roboto" panose="02000000000000000000" pitchFamily="2" charset="0"/>
            </a:endParaRPr>
          </a:p>
        </p:txBody>
      </p:sp>
      <p:sp>
        <p:nvSpPr>
          <p:cNvPr id="6" name="Title 1"/>
          <p:cNvSpPr>
            <a:spLocks noGrp="1"/>
          </p:cNvSpPr>
          <p:nvPr>
            <p:ph type="title"/>
          </p:nvPr>
        </p:nvSpPr>
        <p:spPr>
          <a:xfrm>
            <a:off x="488273" y="934721"/>
            <a:ext cx="8073834" cy="487680"/>
          </a:xfrm>
        </p:spPr>
        <p:txBody>
          <a:bodyPr/>
          <a:lstStyle/>
          <a:p>
            <a:r>
              <a:rPr lang="en-US" sz="3550" dirty="0"/>
              <a:t>Competition formats (cont’d):</a:t>
            </a:r>
            <a:endParaRPr lang="en-CA" sz="3550" dirty="0"/>
          </a:p>
        </p:txBody>
      </p:sp>
    </p:spTree>
    <p:extLst>
      <p:ext uri="{BB962C8B-B14F-4D97-AF65-F5344CB8AC3E}">
        <p14:creationId xmlns:p14="http://schemas.microsoft.com/office/powerpoint/2010/main" val="1705834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8720" y="2217709"/>
            <a:ext cx="7326630" cy="3470572"/>
          </a:xfrm>
        </p:spPr>
        <p:txBody>
          <a:bodyPr/>
          <a:lstStyle/>
          <a:p>
            <a:pPr>
              <a:lnSpc>
                <a:spcPct val="150000"/>
              </a:lnSpc>
            </a:pPr>
            <a:r>
              <a:rPr lang="en-US" dirty="0"/>
              <a:t>Complete online form by:</a:t>
            </a:r>
            <a:br>
              <a:rPr lang="en-US" dirty="0"/>
            </a:br>
            <a:r>
              <a:rPr lang="en-US" dirty="0"/>
              <a:t>	</a:t>
            </a:r>
            <a:r>
              <a:rPr lang="en-US" b="1" dirty="0"/>
              <a:t>October 13, 2023 </a:t>
            </a:r>
          </a:p>
          <a:p>
            <a:pPr>
              <a:lnSpc>
                <a:spcPct val="150000"/>
              </a:lnSpc>
            </a:pPr>
            <a:r>
              <a:rPr lang="en-US" dirty="0"/>
              <a:t>Go to VPRIO webpage</a:t>
            </a:r>
            <a:br>
              <a:rPr lang="en-US" dirty="0"/>
            </a:br>
            <a:r>
              <a:rPr lang="en-US" dirty="0"/>
              <a:t>	</a:t>
            </a:r>
            <a:r>
              <a:rPr lang="en-US" sz="1050" dirty="0">
                <a:hlinkClick r:id="rId2"/>
              </a:rPr>
              <a:t>Undergraduate Research Showcase | Research | University of Manitoba (umanitoba.ca)</a:t>
            </a:r>
            <a:endParaRPr lang="en-US" sz="1200" dirty="0"/>
          </a:p>
        </p:txBody>
      </p:sp>
      <p:sp>
        <p:nvSpPr>
          <p:cNvPr id="4" name="Text Placeholder 3"/>
          <p:cNvSpPr>
            <a:spLocks noGrp="1"/>
          </p:cNvSpPr>
          <p:nvPr>
            <p:ph type="body" sz="quarter" idx="10"/>
          </p:nvPr>
        </p:nvSpPr>
        <p:spPr/>
        <p:txBody>
          <a:bodyPr/>
          <a:lstStyle/>
          <a:p>
            <a:r>
              <a:rPr lang="en-CA" dirty="0"/>
              <a:t>Registration</a:t>
            </a:r>
          </a:p>
        </p:txBody>
      </p:sp>
      <p:sp>
        <p:nvSpPr>
          <p:cNvPr id="5" name="Title 1"/>
          <p:cNvSpPr>
            <a:spLocks noGrp="1"/>
          </p:cNvSpPr>
          <p:nvPr>
            <p:ph type="title"/>
          </p:nvPr>
        </p:nvSpPr>
        <p:spPr>
          <a:xfrm>
            <a:off x="725579" y="934721"/>
            <a:ext cx="7836527" cy="487680"/>
          </a:xfrm>
        </p:spPr>
        <p:txBody>
          <a:bodyPr/>
          <a:lstStyle/>
          <a:p>
            <a:r>
              <a:rPr lang="en-US" sz="3200" dirty="0"/>
              <a:t>Undergraduate Research Showcase</a:t>
            </a:r>
            <a:endParaRPr lang="en-CA" sz="3200" dirty="0"/>
          </a:p>
        </p:txBody>
      </p:sp>
    </p:spTree>
    <p:extLst>
      <p:ext uri="{BB962C8B-B14F-4D97-AF65-F5344CB8AC3E}">
        <p14:creationId xmlns:p14="http://schemas.microsoft.com/office/powerpoint/2010/main" val="117030469"/>
      </p:ext>
    </p:extLst>
  </p:cSld>
  <p:clrMapOvr>
    <a:masterClrMapping/>
  </p:clrMapOvr>
</p:sld>
</file>

<file path=ppt/theme/theme1.xml><?xml version="1.0" encoding="utf-8"?>
<a:theme xmlns:a="http://schemas.openxmlformats.org/drawingml/2006/main" name="UM Presentation Theme - 4x3">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1655</TotalTime>
  <Words>1667</Words>
  <Application>Microsoft Macintosh PowerPoint</Application>
  <PresentationFormat>On-screen Show (4:3)</PresentationFormat>
  <Paragraphs>133</Paragraphs>
  <Slides>29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Roboto</vt:lpstr>
      <vt:lpstr>Segoe UI</vt:lpstr>
      <vt:lpstr>UM Presentation Theme - 4x3</vt:lpstr>
      <vt:lpstr>Undergraduate Research Showcase 2023 Information Session</vt:lpstr>
      <vt:lpstr>PowerPoint Presentation</vt:lpstr>
      <vt:lpstr>Undergraduate Poster Competition</vt:lpstr>
      <vt:lpstr>Undergraduate Research Showcase</vt:lpstr>
      <vt:lpstr>PowerPoint Presentation</vt:lpstr>
      <vt:lpstr>Undergraduate Research Showcase</vt:lpstr>
      <vt:lpstr>Competition formats:</vt:lpstr>
      <vt:lpstr>Competition formats (cont’d):</vt:lpstr>
      <vt:lpstr>Undergraduate Research Showcase</vt:lpstr>
      <vt:lpstr>PowerPoint Presentation</vt:lpstr>
      <vt:lpstr>PowerPoint Presentation</vt:lpstr>
      <vt:lpstr>I’ve registered, now what?</vt:lpstr>
      <vt:lpstr>I’ve registered, now what? (cont’d)</vt:lpstr>
      <vt:lpstr>Poster Board</vt:lpstr>
      <vt:lpstr>Event Day schedule</vt:lpstr>
      <vt:lpstr>Event Day schedule</vt:lpstr>
      <vt:lpstr>Undergraduate Poster Competition</vt:lpstr>
      <vt:lpstr>Post-event</vt:lpstr>
      <vt:lpstr>FAQ’s</vt:lpstr>
      <vt:lpstr>FAQ’s</vt:lpstr>
      <vt:lpstr>FAQ’s</vt:lpstr>
      <vt:lpstr>Useful Resources</vt:lpstr>
      <vt:lpstr>Examples of Posters</vt:lpstr>
      <vt:lpstr>Examples of Posters</vt:lpstr>
      <vt:lpstr>Examples of Posters</vt:lpstr>
      <vt:lpstr>Examples of Posters</vt:lpstr>
      <vt:lpstr>Examples of Posters</vt:lpstr>
      <vt:lpstr>Examples of Posters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Kanisha Szekely</dc:creator>
  <cp:lastModifiedBy>James Landicho</cp:lastModifiedBy>
  <cp:revision>54</cp:revision>
  <dcterms:created xsi:type="dcterms:W3CDTF">2019-07-17T19:24:48Z</dcterms:created>
  <dcterms:modified xsi:type="dcterms:W3CDTF">2023-10-05T14:11:56Z</dcterms:modified>
</cp:coreProperties>
</file>