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61" r:id="rId2"/>
    <p:sldId id="582" r:id="rId3"/>
    <p:sldId id="514" r:id="rId4"/>
    <p:sldId id="621" r:id="rId5"/>
    <p:sldId id="622" r:id="rId6"/>
    <p:sldId id="629" r:id="rId7"/>
    <p:sldId id="675" r:id="rId8"/>
    <p:sldId id="632" r:id="rId9"/>
    <p:sldId id="630" r:id="rId10"/>
    <p:sldId id="639" r:id="rId11"/>
    <p:sldId id="640" r:id="rId12"/>
    <p:sldId id="631" r:id="rId13"/>
    <p:sldId id="672" r:id="rId14"/>
    <p:sldId id="653" r:id="rId15"/>
    <p:sldId id="650" r:id="rId16"/>
    <p:sldId id="654" r:id="rId17"/>
    <p:sldId id="669" r:id="rId18"/>
    <p:sldId id="673" r:id="rId19"/>
    <p:sldId id="663" r:id="rId20"/>
    <p:sldId id="666" r:id="rId21"/>
    <p:sldId id="595" r:id="rId22"/>
    <p:sldId id="655" r:id="rId23"/>
    <p:sldId id="584" r:id="rId24"/>
    <p:sldId id="427" r:id="rId25"/>
    <p:sldId id="426" r:id="rId26"/>
  </p:sldIdLst>
  <p:sldSz cx="9756775" cy="7315200"/>
  <p:notesSz cx="7010400" cy="9296400"/>
  <p:custDataLst>
    <p:tags r:id="rId29"/>
  </p:custDataLst>
  <p:defaultTextStyle>
    <a:defPPr>
      <a:defRPr lang="en-US"/>
    </a:defPPr>
    <a:lvl1pPr marL="0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682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365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046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728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411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093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3776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458" algn="l" defTabSz="9753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503"/>
    <a:srgbClr val="020CCE"/>
    <a:srgbClr val="020CCD"/>
    <a:srgbClr val="00AC00"/>
    <a:srgbClr val="009600"/>
    <a:srgbClr val="336699"/>
    <a:srgbClr val="008000"/>
    <a:srgbClr val="6BC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4" autoAdjust="0"/>
    <p:restoredTop sz="69070" autoAdjust="0"/>
  </p:normalViewPr>
  <p:slideViewPr>
    <p:cSldViewPr>
      <p:cViewPr varScale="1">
        <p:scale>
          <a:sx n="43" d="100"/>
          <a:sy n="43" d="100"/>
        </p:scale>
        <p:origin x="960" y="54"/>
      </p:cViewPr>
      <p:guideLst>
        <p:guide orient="horz" pos="2304"/>
        <p:guide pos="307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notesViewPr>
    <p:cSldViewPr>
      <p:cViewPr varScale="1">
        <p:scale>
          <a:sx n="54" d="100"/>
          <a:sy n="54" d="100"/>
        </p:scale>
        <p:origin x="-258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709" tIns="46854" rIns="93709" bIns="468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709" tIns="46854" rIns="93709" bIns="4685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709" tIns="46854" rIns="93709" bIns="468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709" tIns="46854" rIns="93709" bIns="46854" rtlCol="0" anchor="b"/>
          <a:lstStyle>
            <a:lvl1pPr algn="r">
              <a:defRPr sz="1200"/>
            </a:lvl1pPr>
          </a:lstStyle>
          <a:p>
            <a:fld id="{4CF04BC3-4E87-471B-BC04-8137351788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38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709" tIns="46854" rIns="93709" bIns="468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709" tIns="46854" rIns="93709" bIns="4685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09" tIns="46854" rIns="93709" bIns="468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709" tIns="46854" rIns="93709" bIns="468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709" tIns="46854" rIns="93709" bIns="468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709" tIns="46854" rIns="93709" bIns="46854" rtlCol="0" anchor="b"/>
          <a:lstStyle>
            <a:lvl1pPr algn="r">
              <a:defRPr sz="1200"/>
            </a:lvl1pPr>
          </a:lstStyle>
          <a:p>
            <a:fld id="{2D0F1920-51E0-4B39-8B57-41808AA8B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209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682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365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046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728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411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093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3776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458" algn="l" defTabSz="9753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9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98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92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4F56-5E42-4850-8941-6020974A6E46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5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F1920-51E0-4B39-8B57-41808AA8B9A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707437" y="0"/>
            <a:ext cx="76428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6291089" y="0"/>
            <a:ext cx="3465688" cy="29667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327" y="2485816"/>
            <a:ext cx="9726286" cy="382693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32" name="Rectangle 60"/>
          <p:cNvSpPr>
            <a:spLocks noChangeArrowheads="1"/>
          </p:cNvSpPr>
          <p:nvPr/>
        </p:nvSpPr>
        <p:spPr bwMode="black">
          <a:xfrm>
            <a:off x="0" y="292608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3089646" y="3004109"/>
            <a:ext cx="6667129" cy="731520"/>
          </a:xfrm>
          <a:prstGeom prst="rect">
            <a:avLst/>
          </a:prstGeom>
          <a:solidFill>
            <a:srgbClr val="7DD50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333565" y="3007360"/>
            <a:ext cx="6179291" cy="731520"/>
          </a:xfrm>
        </p:spPr>
        <p:txBody>
          <a:bodyPr/>
          <a:lstStyle>
            <a:lvl1pPr algn="l">
              <a:defRPr sz="3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" name="Picture 19" descr="mouse2.jpg"/>
          <p:cNvPicPr>
            <a:picLocks noChangeAspect="1"/>
          </p:cNvPicPr>
          <p:nvPr userDrawn="1"/>
        </p:nvPicPr>
        <p:blipFill>
          <a:blip r:embed="rId2" cstate="print"/>
          <a:srcRect l="20616"/>
          <a:stretch>
            <a:fillRect/>
          </a:stretch>
        </p:blipFill>
        <p:spPr>
          <a:xfrm>
            <a:off x="81307" y="79979"/>
            <a:ext cx="3089646" cy="2846102"/>
          </a:xfrm>
          <a:prstGeom prst="rect">
            <a:avLst/>
          </a:prstGeom>
        </p:spPr>
      </p:pic>
      <p:pic>
        <p:nvPicPr>
          <p:cNvPr id="23" name="Picture 22" descr="laptop_2.jpg"/>
          <p:cNvPicPr>
            <a:picLocks noChangeAspect="1"/>
          </p:cNvPicPr>
          <p:nvPr userDrawn="1"/>
        </p:nvPicPr>
        <p:blipFill>
          <a:blip r:embed="rId3" cstate="print"/>
          <a:srcRect r="5000"/>
          <a:stretch>
            <a:fillRect/>
          </a:stretch>
        </p:blipFill>
        <p:spPr>
          <a:xfrm>
            <a:off x="3170953" y="0"/>
            <a:ext cx="3089646" cy="2926080"/>
          </a:xfrm>
          <a:prstGeom prst="rect">
            <a:avLst/>
          </a:prstGeom>
        </p:spPr>
      </p:pic>
      <p:sp>
        <p:nvSpPr>
          <p:cNvPr id="19" name="Rectangle 60"/>
          <p:cNvSpPr>
            <a:spLocks noChangeArrowheads="1"/>
          </p:cNvSpPr>
          <p:nvPr userDrawn="1"/>
        </p:nvSpPr>
        <p:spPr bwMode="black">
          <a:xfrm>
            <a:off x="0" y="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1" name="Rectangle 60"/>
          <p:cNvSpPr>
            <a:spLocks noChangeArrowheads="1"/>
          </p:cNvSpPr>
          <p:nvPr userDrawn="1"/>
        </p:nvSpPr>
        <p:spPr bwMode="black">
          <a:xfrm>
            <a:off x="-1" y="0"/>
            <a:ext cx="97568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2" name="Rectangle 60"/>
          <p:cNvSpPr>
            <a:spLocks noChangeArrowheads="1"/>
          </p:cNvSpPr>
          <p:nvPr userDrawn="1"/>
        </p:nvSpPr>
        <p:spPr bwMode="black">
          <a:xfrm>
            <a:off x="3089646" y="0"/>
            <a:ext cx="81307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4" name="Rectangle 60"/>
          <p:cNvSpPr>
            <a:spLocks noChangeArrowheads="1"/>
          </p:cNvSpPr>
          <p:nvPr userDrawn="1"/>
        </p:nvSpPr>
        <p:spPr bwMode="black">
          <a:xfrm>
            <a:off x="6260598" y="0"/>
            <a:ext cx="81307" cy="292608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pic>
        <p:nvPicPr>
          <p:cNvPr id="25" name="Picture 7" descr="aurora_finance.tif"/>
          <p:cNvPicPr>
            <a:picLocks noChangeAspect="1"/>
          </p:cNvPicPr>
          <p:nvPr userDrawn="1"/>
        </p:nvPicPr>
        <p:blipFill>
          <a:blip r:embed="rId4" cstate="print"/>
          <a:srcRect l="8630" t="8160" r="10827" b="8202"/>
          <a:stretch>
            <a:fillRect/>
          </a:stretch>
        </p:blipFill>
        <p:spPr bwMode="auto">
          <a:xfrm>
            <a:off x="2439195" y="4389122"/>
            <a:ext cx="4780994" cy="23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5620" y="243841"/>
            <a:ext cx="2235929" cy="6499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839" y="243841"/>
            <a:ext cx="6545170" cy="6499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87840" y="1381761"/>
            <a:ext cx="8781098" cy="5361093"/>
          </a:xfrm>
        </p:spPr>
        <p:txBody>
          <a:bodyPr/>
          <a:lstStyle>
            <a:lvl1pPr>
              <a:buClr>
                <a:srgbClr val="7DD503"/>
              </a:buClr>
              <a:buSzPct val="110000"/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88975" indent="-365125">
              <a:buClr>
                <a:srgbClr val="6BC21C"/>
              </a:buClr>
              <a:buSzPct val="110000"/>
              <a:buFont typeface="Wingdings" pitchFamily="2" charset="2"/>
              <a:buChar char="§"/>
              <a:defRPr sz="3000">
                <a:solidFill>
                  <a:schemeClr val="tx2"/>
                </a:solidFill>
              </a:defRPr>
            </a:lvl1pPr>
            <a:lvl2pPr marL="963613" indent="-304800">
              <a:buClr>
                <a:srgbClr val="7DD503"/>
              </a:buClr>
              <a:buSzPct val="70000"/>
              <a:buFont typeface="Wingdings 2" pitchFamily="18" charset="2"/>
              <a:buChar char=""/>
              <a:defRPr sz="2800">
                <a:solidFill>
                  <a:schemeClr val="tx2"/>
                </a:solidFill>
              </a:defRPr>
            </a:lvl2pPr>
            <a:lvl3pPr marL="1371600" indent="-242888">
              <a:buClr>
                <a:srgbClr val="020CCD"/>
              </a:buClr>
              <a:defRPr>
                <a:solidFill>
                  <a:schemeClr val="tx2"/>
                </a:solidFill>
              </a:defRPr>
            </a:lvl3pPr>
            <a:lvl4pPr marL="1820863" indent="-242888">
              <a:buClr>
                <a:srgbClr val="020CCD"/>
              </a:buClr>
              <a:defRPr>
                <a:solidFill>
                  <a:schemeClr val="tx2"/>
                </a:solidFill>
              </a:defRPr>
            </a:lvl4pPr>
            <a:lvl5pPr marL="2289175" indent="-242888">
              <a:buClr>
                <a:srgbClr val="020CCD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18" y="4700694"/>
            <a:ext cx="8293259" cy="145288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187" y="3100496"/>
            <a:ext cx="9296399" cy="1623904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020CCD"/>
                </a:solidFill>
              </a:defRPr>
            </a:lvl1pPr>
            <a:lvl2pPr marL="487682" indent="0">
              <a:buNone/>
              <a:defRPr sz="1900"/>
            </a:lvl2pPr>
            <a:lvl3pPr marL="975365" indent="0">
              <a:buNone/>
              <a:defRPr sz="1700"/>
            </a:lvl3pPr>
            <a:lvl4pPr marL="1463046" indent="0">
              <a:buNone/>
              <a:defRPr sz="1500"/>
            </a:lvl4pPr>
            <a:lvl5pPr marL="1950728" indent="0">
              <a:buNone/>
              <a:defRPr sz="1500"/>
            </a:lvl5pPr>
            <a:lvl6pPr marL="2438411" indent="0">
              <a:buNone/>
              <a:defRPr sz="1500"/>
            </a:lvl6pPr>
            <a:lvl7pPr marL="2926093" indent="0">
              <a:buNone/>
              <a:defRPr sz="1500"/>
            </a:lvl7pPr>
            <a:lvl8pPr marL="3413776" indent="0">
              <a:buNone/>
              <a:defRPr sz="1500"/>
            </a:lvl8pPr>
            <a:lvl9pPr marL="3901458" indent="0">
              <a:buNone/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839" y="1573107"/>
            <a:ext cx="4309242" cy="5361093"/>
          </a:xfrm>
        </p:spPr>
        <p:txBody>
          <a:bodyPr/>
          <a:lstStyle>
            <a:lvl1pPr>
              <a:buClr>
                <a:srgbClr val="7DD503"/>
              </a:buClr>
              <a:buSzPct val="110000"/>
              <a:defRPr sz="2800">
                <a:solidFill>
                  <a:schemeClr val="tx2"/>
                </a:solidFill>
              </a:defRPr>
            </a:lvl1pPr>
            <a:lvl2pPr>
              <a:buClr>
                <a:srgbClr val="7DD503"/>
              </a:buClr>
              <a:buSzPct val="70000"/>
              <a:defRPr sz="2600">
                <a:solidFill>
                  <a:schemeClr val="tx2"/>
                </a:solidFill>
              </a:defRPr>
            </a:lvl2pPr>
            <a:lvl3pPr>
              <a:buClr>
                <a:srgbClr val="020CCD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4pPr>
            <a:lvl5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94" y="1573107"/>
            <a:ext cx="4309242" cy="5361093"/>
          </a:xfrm>
        </p:spPr>
        <p:txBody>
          <a:bodyPr/>
          <a:lstStyle>
            <a:lvl1pPr>
              <a:buClr>
                <a:srgbClr val="7DD503"/>
              </a:buClr>
              <a:buSzPct val="110000"/>
              <a:defRPr sz="2800">
                <a:solidFill>
                  <a:schemeClr val="tx2"/>
                </a:solidFill>
              </a:defRPr>
            </a:lvl1pPr>
            <a:lvl2pPr>
              <a:buClr>
                <a:srgbClr val="7DD503"/>
              </a:buClr>
              <a:buSzPct val="70000"/>
              <a:defRPr sz="2600">
                <a:solidFill>
                  <a:schemeClr val="tx2"/>
                </a:solidFill>
              </a:defRPr>
            </a:lvl2pPr>
            <a:lvl3pPr>
              <a:buClr>
                <a:srgbClr val="020CCD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4pPr>
            <a:lvl5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40" y="292947"/>
            <a:ext cx="8781098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40" y="1637455"/>
            <a:ext cx="4310937" cy="682413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87682" indent="0">
              <a:buNone/>
              <a:defRPr sz="2000" b="1"/>
            </a:lvl2pPr>
            <a:lvl3pPr marL="975365" indent="0">
              <a:buNone/>
              <a:defRPr sz="1900" b="1"/>
            </a:lvl3pPr>
            <a:lvl4pPr marL="1463046" indent="0">
              <a:buNone/>
              <a:defRPr sz="1700" b="1"/>
            </a:lvl4pPr>
            <a:lvl5pPr marL="1950728" indent="0">
              <a:buNone/>
              <a:defRPr sz="1700" b="1"/>
            </a:lvl5pPr>
            <a:lvl6pPr marL="2438411" indent="0">
              <a:buNone/>
              <a:defRPr sz="1700" b="1"/>
            </a:lvl6pPr>
            <a:lvl7pPr marL="2926093" indent="0">
              <a:buNone/>
              <a:defRPr sz="1700" b="1"/>
            </a:lvl7pPr>
            <a:lvl8pPr marL="3413776" indent="0">
              <a:buNone/>
              <a:defRPr sz="1700" b="1"/>
            </a:lvl8pPr>
            <a:lvl9pPr marL="3901458" indent="0">
              <a:buNone/>
              <a:defRPr sz="1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40" y="2319867"/>
            <a:ext cx="4310937" cy="4214707"/>
          </a:xfrm>
        </p:spPr>
        <p:txBody>
          <a:bodyPr/>
          <a:lstStyle>
            <a:lvl1pPr>
              <a:buClr>
                <a:srgbClr val="7DD503"/>
              </a:buClr>
              <a:buSzPct val="110000"/>
              <a:defRPr sz="2600">
                <a:solidFill>
                  <a:schemeClr val="tx2"/>
                </a:solidFill>
              </a:defRPr>
            </a:lvl1pPr>
            <a:lvl2pPr>
              <a:buClr>
                <a:srgbClr val="7DD503"/>
              </a:buClr>
              <a:buSzPct val="70000"/>
              <a:defRPr sz="2000">
                <a:solidFill>
                  <a:schemeClr val="tx2"/>
                </a:solidFill>
              </a:defRPr>
            </a:lvl2pPr>
            <a:lvl3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rgbClr val="020CCD"/>
              </a:buClr>
              <a:defRPr sz="1700">
                <a:solidFill>
                  <a:schemeClr val="tx2"/>
                </a:solidFill>
              </a:defRPr>
            </a:lvl4pPr>
            <a:lvl5pPr>
              <a:buClr>
                <a:srgbClr val="020CCD"/>
              </a:buClr>
              <a:defRPr sz="1700">
                <a:solidFill>
                  <a:schemeClr val="tx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307" y="1637455"/>
            <a:ext cx="4312631" cy="682413"/>
          </a:xfrm>
        </p:spPr>
        <p:txBody>
          <a:bodyPr anchor="b"/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87682" indent="0">
              <a:buNone/>
              <a:defRPr sz="2000" b="1"/>
            </a:lvl2pPr>
            <a:lvl3pPr marL="975365" indent="0">
              <a:buNone/>
              <a:defRPr sz="1900" b="1"/>
            </a:lvl3pPr>
            <a:lvl4pPr marL="1463046" indent="0">
              <a:buNone/>
              <a:defRPr sz="1700" b="1"/>
            </a:lvl4pPr>
            <a:lvl5pPr marL="1950728" indent="0">
              <a:buNone/>
              <a:defRPr sz="1700" b="1"/>
            </a:lvl5pPr>
            <a:lvl6pPr marL="2438411" indent="0">
              <a:buNone/>
              <a:defRPr sz="1700" b="1"/>
            </a:lvl6pPr>
            <a:lvl7pPr marL="2926093" indent="0">
              <a:buNone/>
              <a:defRPr sz="1700" b="1"/>
            </a:lvl7pPr>
            <a:lvl8pPr marL="3413776" indent="0">
              <a:buNone/>
              <a:defRPr sz="1700" b="1"/>
            </a:lvl8pPr>
            <a:lvl9pPr marL="3901458" indent="0">
              <a:buNone/>
              <a:defRPr sz="17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307" y="2319867"/>
            <a:ext cx="4312631" cy="4214707"/>
          </a:xfrm>
        </p:spPr>
        <p:txBody>
          <a:bodyPr/>
          <a:lstStyle>
            <a:lvl1pPr>
              <a:buClr>
                <a:srgbClr val="7DD503"/>
              </a:buClr>
              <a:buSzPct val="110000"/>
              <a:defRPr sz="2600">
                <a:solidFill>
                  <a:schemeClr val="tx2"/>
                </a:solidFill>
              </a:defRPr>
            </a:lvl1pPr>
            <a:lvl2pPr>
              <a:buClr>
                <a:srgbClr val="7DD503"/>
              </a:buClr>
              <a:buSzPct val="70000"/>
              <a:defRPr sz="2000">
                <a:solidFill>
                  <a:schemeClr val="tx2"/>
                </a:solidFill>
              </a:defRPr>
            </a:lvl2pPr>
            <a:lvl3pPr>
              <a:buClr>
                <a:srgbClr val="020CCD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rgbClr val="020CCD"/>
              </a:buClr>
              <a:defRPr sz="1700">
                <a:solidFill>
                  <a:schemeClr val="tx2"/>
                </a:solidFill>
              </a:defRPr>
            </a:lvl4pPr>
            <a:lvl5pPr>
              <a:buClr>
                <a:srgbClr val="020CCD"/>
              </a:buClr>
              <a:defRPr sz="1700">
                <a:solidFill>
                  <a:schemeClr val="tx2"/>
                </a:solidFill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40" y="291253"/>
            <a:ext cx="3209912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28" y="291254"/>
            <a:ext cx="5454308" cy="6243322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840" y="1530774"/>
            <a:ext cx="3209912" cy="5003802"/>
          </a:xfrm>
        </p:spPr>
        <p:txBody>
          <a:bodyPr/>
          <a:lstStyle>
            <a:lvl1pPr marL="0" indent="0">
              <a:buNone/>
              <a:defRPr sz="1500"/>
            </a:lvl1pPr>
            <a:lvl2pPr marL="487682" indent="0">
              <a:buNone/>
              <a:defRPr sz="1300"/>
            </a:lvl2pPr>
            <a:lvl3pPr marL="975365" indent="0">
              <a:buNone/>
              <a:defRPr sz="1200"/>
            </a:lvl3pPr>
            <a:lvl4pPr marL="1463046" indent="0">
              <a:buNone/>
              <a:defRPr sz="1000"/>
            </a:lvl4pPr>
            <a:lvl5pPr marL="1950728" indent="0">
              <a:buNone/>
              <a:defRPr sz="1000"/>
            </a:lvl5pPr>
            <a:lvl6pPr marL="2438411" indent="0">
              <a:buNone/>
              <a:defRPr sz="1000"/>
            </a:lvl6pPr>
            <a:lvl7pPr marL="2926093" indent="0">
              <a:buNone/>
              <a:defRPr sz="1000"/>
            </a:lvl7pPr>
            <a:lvl8pPr marL="3413776" indent="0">
              <a:buNone/>
              <a:defRPr sz="1000"/>
            </a:lvl8pPr>
            <a:lvl9pPr marL="39014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396" y="5120640"/>
            <a:ext cx="5854065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2396" y="653627"/>
            <a:ext cx="5854065" cy="4389120"/>
          </a:xfrm>
        </p:spPr>
        <p:txBody>
          <a:bodyPr/>
          <a:lstStyle>
            <a:lvl1pPr marL="0" indent="0">
              <a:buNone/>
              <a:defRPr sz="3500"/>
            </a:lvl1pPr>
            <a:lvl2pPr marL="487682" indent="0">
              <a:buNone/>
              <a:defRPr sz="2900"/>
            </a:lvl2pPr>
            <a:lvl3pPr marL="975365" indent="0">
              <a:buNone/>
              <a:defRPr sz="2600"/>
            </a:lvl3pPr>
            <a:lvl4pPr marL="1463046" indent="0">
              <a:buNone/>
              <a:defRPr sz="2000"/>
            </a:lvl4pPr>
            <a:lvl5pPr marL="1950728" indent="0">
              <a:buNone/>
              <a:defRPr sz="2000"/>
            </a:lvl5pPr>
            <a:lvl6pPr marL="2438411" indent="0">
              <a:buNone/>
              <a:defRPr sz="2000"/>
            </a:lvl6pPr>
            <a:lvl7pPr marL="2926093" indent="0">
              <a:buNone/>
              <a:defRPr sz="2000"/>
            </a:lvl7pPr>
            <a:lvl8pPr marL="3413776" indent="0">
              <a:buNone/>
              <a:defRPr sz="2000"/>
            </a:lvl8pPr>
            <a:lvl9pPr marL="390145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396" y="5725161"/>
            <a:ext cx="5854065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7682" indent="0">
              <a:buNone/>
              <a:defRPr sz="1300"/>
            </a:lvl2pPr>
            <a:lvl3pPr marL="975365" indent="0">
              <a:buNone/>
              <a:defRPr sz="1200"/>
            </a:lvl3pPr>
            <a:lvl4pPr marL="1463046" indent="0">
              <a:buNone/>
              <a:defRPr sz="1000"/>
            </a:lvl4pPr>
            <a:lvl5pPr marL="1950728" indent="0">
              <a:buNone/>
              <a:defRPr sz="1000"/>
            </a:lvl5pPr>
            <a:lvl6pPr marL="2438411" indent="0">
              <a:buNone/>
              <a:defRPr sz="1000"/>
            </a:lvl6pPr>
            <a:lvl7pPr marL="2926093" indent="0">
              <a:buNone/>
              <a:defRPr sz="1000"/>
            </a:lvl7pPr>
            <a:lvl8pPr marL="3413776" indent="0">
              <a:buNone/>
              <a:defRPr sz="1000"/>
            </a:lvl8pPr>
            <a:lvl9pPr marL="390145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" y="0"/>
            <a:ext cx="9756775" cy="121920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938107"/>
            <a:ext cx="9756775" cy="154094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83113" y="243840"/>
            <a:ext cx="6748436" cy="5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840" y="1524000"/>
            <a:ext cx="8781098" cy="5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7840" y="6956216"/>
            <a:ext cx="2276581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www.umanitoba.ca/eprocurement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566" y="6956216"/>
            <a:ext cx="3089646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2356" y="6956216"/>
            <a:ext cx="2276581" cy="26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F39785C9-4B62-4FAE-B88C-3BD6DD509E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1183640"/>
            <a:ext cx="9756775" cy="181187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rgbClr val="7DD50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rgbClr val="7DD50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17" descr="mouse2.jpg"/>
          <p:cNvPicPr>
            <a:picLocks noChangeAspect="1"/>
          </p:cNvPicPr>
          <p:nvPr/>
        </p:nvPicPr>
        <p:blipFill>
          <a:blip r:embed="rId14" cstate="print"/>
          <a:srcRect l="20616" t="1920" b="384"/>
          <a:stretch>
            <a:fillRect/>
          </a:stretch>
        </p:blipFill>
        <p:spPr>
          <a:xfrm>
            <a:off x="2" y="0"/>
            <a:ext cx="1208996" cy="111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Picture 18" descr="laptop_2.jpg"/>
          <p:cNvPicPr>
            <a:picLocks noChangeAspect="1"/>
          </p:cNvPicPr>
          <p:nvPr/>
        </p:nvPicPr>
        <p:blipFill>
          <a:blip r:embed="rId15" cstate="print"/>
          <a:srcRect t="6000" r="5000" b="9000"/>
          <a:stretch>
            <a:fillRect/>
          </a:stretch>
        </p:blipFill>
        <p:spPr>
          <a:xfrm>
            <a:off x="1300904" y="0"/>
            <a:ext cx="1235858" cy="110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60"/>
          <p:cNvSpPr>
            <a:spLocks noChangeArrowheads="1"/>
          </p:cNvSpPr>
          <p:nvPr/>
        </p:nvSpPr>
        <p:spPr bwMode="black">
          <a:xfrm>
            <a:off x="0" y="0"/>
            <a:ext cx="9756775" cy="76201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1" name="Rectangle 60"/>
          <p:cNvSpPr>
            <a:spLocks noChangeArrowheads="1"/>
          </p:cNvSpPr>
          <p:nvPr/>
        </p:nvSpPr>
        <p:spPr bwMode="black">
          <a:xfrm>
            <a:off x="1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black">
          <a:xfrm>
            <a:off x="1219598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  <p:sp>
        <p:nvSpPr>
          <p:cNvPr id="24" name="Rectangle 60"/>
          <p:cNvSpPr>
            <a:spLocks noChangeArrowheads="1"/>
          </p:cNvSpPr>
          <p:nvPr/>
        </p:nvSpPr>
        <p:spPr bwMode="black">
          <a:xfrm>
            <a:off x="1252123" y="0"/>
            <a:ext cx="48783" cy="1137920"/>
          </a:xfrm>
          <a:prstGeom prst="rect">
            <a:avLst/>
          </a:prstGeom>
          <a:solidFill>
            <a:srgbClr val="020CCE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536" tIns="48768" rIns="97536" bIns="48768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87682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75365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463046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950728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65762" indent="-365762" algn="l" rtl="0" eaLnBrk="1" fontAlgn="base" hangingPunct="1">
        <a:spcBef>
          <a:spcPct val="20000"/>
        </a:spcBef>
        <a:spcAft>
          <a:spcPct val="0"/>
        </a:spcAft>
        <a:buClr>
          <a:srgbClr val="7DD503"/>
        </a:buClr>
        <a:buSzPct val="110000"/>
        <a:buFont typeface="Wingdings" pitchFamily="2" charset="2"/>
        <a:buChar char="§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92483" indent="-304801" algn="l" rtl="0" eaLnBrk="1" fontAlgn="base" hangingPunct="1">
        <a:spcBef>
          <a:spcPct val="20000"/>
        </a:spcBef>
        <a:spcAft>
          <a:spcPct val="0"/>
        </a:spcAft>
        <a:buClr>
          <a:srgbClr val="7DD503"/>
        </a:buClr>
        <a:buSzPct val="70000"/>
        <a:buFont typeface="Wingdings 2" pitchFamily="18" charset="2"/>
        <a:buChar char=""/>
        <a:defRPr sz="3000">
          <a:solidFill>
            <a:schemeClr val="tx2"/>
          </a:solidFill>
          <a:latin typeface="+mn-lt"/>
        </a:defRPr>
      </a:lvl2pPr>
      <a:lvl3pPr marL="1219205" indent="-243841" algn="l" rtl="0" eaLnBrk="1" fontAlgn="base" hangingPunct="1">
        <a:spcBef>
          <a:spcPct val="20000"/>
        </a:spcBef>
        <a:spcAft>
          <a:spcPct val="0"/>
        </a:spcAft>
        <a:buClr>
          <a:srgbClr val="020CCD"/>
        </a:buClr>
        <a:buFont typeface="Wingdings" pitchFamily="2" charset="2"/>
        <a:buChar char="§"/>
        <a:defRPr sz="2600">
          <a:solidFill>
            <a:schemeClr val="tx2"/>
          </a:solidFill>
          <a:latin typeface="+mn-lt"/>
        </a:defRPr>
      </a:lvl3pPr>
      <a:lvl4pPr marL="1706887" indent="-243841" algn="l" rtl="0" eaLnBrk="1" fontAlgn="base" hangingPunct="1">
        <a:spcBef>
          <a:spcPct val="20000"/>
        </a:spcBef>
        <a:spcAft>
          <a:spcPct val="0"/>
        </a:spcAft>
        <a:buClr>
          <a:srgbClr val="020CCD"/>
        </a:buClr>
        <a:buSzPct val="60000"/>
        <a:buFont typeface="Wingdings 2" pitchFamily="18" charset="2"/>
        <a:buChar char=""/>
        <a:defRPr sz="2000">
          <a:solidFill>
            <a:schemeClr val="tx2"/>
          </a:solidFill>
          <a:latin typeface="+mn-lt"/>
        </a:defRPr>
      </a:lvl4pPr>
      <a:lvl5pPr marL="2194569" indent="-243841" algn="l" rtl="0" eaLnBrk="1" fontAlgn="base" hangingPunct="1">
        <a:spcBef>
          <a:spcPct val="20000"/>
        </a:spcBef>
        <a:spcAft>
          <a:spcPct val="0"/>
        </a:spcAft>
        <a:buClr>
          <a:srgbClr val="020CCD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682251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69934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657616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145299" indent="-243841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2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65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46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8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11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93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76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458" algn="l" defTabSz="975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manitoba.ca/computing/renewal/aurora/finance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manitoba.ca/computing/renewal/aurora/finance/subscribe_to_list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646" y="3007360"/>
            <a:ext cx="6667129" cy="731520"/>
          </a:xfrm>
        </p:spPr>
        <p:txBody>
          <a:bodyPr tIns="0"/>
          <a:lstStyle/>
          <a:p>
            <a:pPr algn="ctr"/>
            <a:r>
              <a:rPr lang="en-US" sz="3700" b="1" dirty="0" smtClean="0"/>
              <a:t>Advanced FAST</a:t>
            </a:r>
            <a:endParaRPr lang="en-US" sz="3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6187" y="990600"/>
            <a:ext cx="343058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75097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600200"/>
            <a:ext cx="9450388" cy="55626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 smtClean="0"/>
              <a:t>Reports available in </a:t>
            </a:r>
            <a:r>
              <a:rPr lang="en-CA" sz="2800" dirty="0"/>
              <a:t>the </a:t>
            </a:r>
            <a:r>
              <a:rPr lang="en-CA" sz="2800" b="1" dirty="0"/>
              <a:t>Operating Statement menu </a:t>
            </a:r>
            <a:r>
              <a:rPr lang="en-CA" sz="2800" dirty="0" smtClean="0"/>
              <a:t>are</a:t>
            </a:r>
            <a:r>
              <a:rPr lang="en-CA" sz="2800" dirty="0"/>
              <a:t>:</a:t>
            </a:r>
          </a:p>
          <a:p>
            <a:r>
              <a:rPr lang="en-CA" sz="2400" dirty="0" smtClean="0"/>
              <a:t>Summary </a:t>
            </a:r>
            <a:r>
              <a:rPr lang="en-CA" sz="2400" dirty="0"/>
              <a:t>by Hierarchy</a:t>
            </a:r>
          </a:p>
          <a:p>
            <a:r>
              <a:rPr lang="en-CA" sz="2400" dirty="0" smtClean="0"/>
              <a:t>Summary </a:t>
            </a:r>
            <a:r>
              <a:rPr lang="en-CA" sz="2400" dirty="0"/>
              <a:t>by FOAPAL</a:t>
            </a:r>
          </a:p>
          <a:p>
            <a:r>
              <a:rPr lang="en-CA" sz="2400" dirty="0" smtClean="0"/>
              <a:t>Summary </a:t>
            </a:r>
            <a:r>
              <a:rPr lang="en-CA" sz="2400" dirty="0"/>
              <a:t>by Account Detail</a:t>
            </a:r>
          </a:p>
          <a:p>
            <a:r>
              <a:rPr lang="en-CA" sz="2400" dirty="0" smtClean="0"/>
              <a:t>Transaction </a:t>
            </a:r>
            <a:r>
              <a:rPr lang="en-CA" sz="2400" dirty="0"/>
              <a:t>Detail</a:t>
            </a:r>
          </a:p>
          <a:p>
            <a:r>
              <a:rPr lang="en-CA" sz="2400" dirty="0" smtClean="0"/>
              <a:t>Current </a:t>
            </a:r>
            <a:r>
              <a:rPr lang="en-CA" sz="2400" dirty="0"/>
              <a:t>Year Actuals by Position</a:t>
            </a:r>
          </a:p>
          <a:p>
            <a:r>
              <a:rPr lang="en-CA" sz="2400" dirty="0" smtClean="0"/>
              <a:t>Current </a:t>
            </a:r>
            <a:r>
              <a:rPr lang="en-CA" sz="2400" dirty="0"/>
              <a:t>Year Budget by </a:t>
            </a:r>
            <a:r>
              <a:rPr lang="en-CA" sz="2400" dirty="0" smtClean="0"/>
              <a:t>Position</a:t>
            </a:r>
          </a:p>
          <a:p>
            <a:pPr marL="323850" indent="0">
              <a:buNone/>
            </a:pPr>
            <a:endParaRPr lang="en-US" sz="24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first 3 </a:t>
            </a:r>
            <a:r>
              <a:rPr lang="en-US" sz="2600" dirty="0" smtClean="0"/>
              <a:t>reports </a:t>
            </a:r>
            <a:r>
              <a:rPr lang="en-US" sz="2600" dirty="0"/>
              <a:t>include filter options upfront so that you can view </a:t>
            </a:r>
            <a:r>
              <a:rPr lang="en-US" sz="2600" dirty="0" smtClean="0"/>
              <a:t>in </a:t>
            </a:r>
            <a:r>
              <a:rPr lang="en-US" sz="2600" dirty="0"/>
              <a:t>the format that best fits your needs right away. </a:t>
            </a:r>
          </a:p>
          <a:p>
            <a:pPr marL="323850" indent="0">
              <a:buNone/>
            </a:pPr>
            <a:endParaRPr lang="en-CA" sz="2200" dirty="0"/>
          </a:p>
          <a:p>
            <a:pPr marL="323850" indent="0">
              <a:buNone/>
            </a:pP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val="23510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graphicFrame>
        <p:nvGraphicFramePr>
          <p:cNvPr id="4" name="Table 3" descr="Table listing all filter options available in reporting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72773"/>
              </p:ext>
            </p:extLst>
          </p:nvPr>
        </p:nvGraphicFramePr>
        <p:xfrm>
          <a:off x="153987" y="2667000"/>
          <a:ext cx="9374187" cy="243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Current Year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Project to Date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Annual Variance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Budget Status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User Defined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Comparative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Monthly Trend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Rev &amp; Exp Variance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Quarterly Trend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Forecast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 Range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Annual Trend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Budget Changes</a:t>
                      </a:r>
                      <a:endParaRPr lang="en-CA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en-C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600200"/>
            <a:ext cx="9450388" cy="55626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323850" indent="-457200"/>
            <a:r>
              <a:rPr lang="en-US" sz="2800" dirty="0" smtClean="0"/>
              <a:t>The filter options </a:t>
            </a:r>
            <a:r>
              <a:rPr lang="en-US" sz="2800" dirty="0"/>
              <a:t>include:</a:t>
            </a:r>
            <a:endParaRPr lang="en-CA" sz="2800" dirty="0"/>
          </a:p>
          <a:p>
            <a:pPr marL="323850" indent="0">
              <a:buNone/>
            </a:pPr>
            <a:endParaRPr lang="en-CA" sz="2200" dirty="0" smtClean="0"/>
          </a:p>
          <a:p>
            <a:pPr marL="323850" indent="0">
              <a:buNone/>
            </a:pPr>
            <a:endParaRPr lang="en-CA" sz="2200" dirty="0"/>
          </a:p>
          <a:p>
            <a:pPr marL="323850" indent="0">
              <a:buNone/>
            </a:pPr>
            <a:endParaRPr lang="en-CA" sz="2200" dirty="0" smtClean="0"/>
          </a:p>
          <a:p>
            <a:pPr marL="323850" indent="0">
              <a:buNone/>
            </a:pPr>
            <a:endParaRPr lang="en-CA" sz="2200" dirty="0"/>
          </a:p>
          <a:p>
            <a:pPr marL="323850" indent="0">
              <a:buNone/>
            </a:pPr>
            <a:endParaRPr lang="en-CA" sz="2200" dirty="0" smtClean="0"/>
          </a:p>
          <a:p>
            <a:pPr marL="323850" indent="0">
              <a:buNone/>
            </a:pPr>
            <a:endParaRPr lang="en-CA" sz="2200" dirty="0"/>
          </a:p>
          <a:p>
            <a:pPr marL="323850" indent="0">
              <a:buNone/>
            </a:pPr>
            <a:endParaRPr lang="en-CA" sz="2200" dirty="0" smtClean="0"/>
          </a:p>
          <a:p>
            <a:pPr marL="323850" indent="-252000"/>
            <a:r>
              <a:rPr lang="en-US" sz="2600" dirty="0"/>
              <a:t>The </a:t>
            </a:r>
            <a:r>
              <a:rPr lang="en-US" sz="2600" b="1" dirty="0"/>
              <a:t>Additional Reports </a:t>
            </a:r>
            <a:r>
              <a:rPr lang="en-US" sz="2600" dirty="0"/>
              <a:t>menu contains custom reports which you have access </a:t>
            </a:r>
            <a:r>
              <a:rPr lang="en-US" sz="2600" dirty="0" smtClean="0"/>
              <a:t>to. Currently these include </a:t>
            </a:r>
            <a:r>
              <a:rPr lang="en-US" sz="2600" dirty="0"/>
              <a:t>b</a:t>
            </a:r>
            <a:r>
              <a:rPr lang="en-US" sz="2600" dirty="0" smtClean="0"/>
              <a:t>udget </a:t>
            </a:r>
            <a:r>
              <a:rPr lang="en-US" sz="2600" dirty="0"/>
              <a:t>r</a:t>
            </a:r>
            <a:r>
              <a:rPr lang="en-US" sz="2600" dirty="0" smtClean="0"/>
              <a:t>eports.</a:t>
            </a:r>
            <a:endParaRPr lang="en-CA" sz="2600" dirty="0"/>
          </a:p>
          <a:p>
            <a:pPr marL="323850" indent="0">
              <a:buNone/>
            </a:pP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val="33726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71600"/>
            <a:ext cx="9296400" cy="57150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518161" indent="-457200">
              <a:spcBef>
                <a:spcPts val="0"/>
              </a:spcBef>
              <a:spcAft>
                <a:spcPts val="600"/>
              </a:spcAft>
            </a:pPr>
            <a:r>
              <a:rPr lang="en-CA" sz="2600" dirty="0" smtClean="0"/>
              <a:t>Key reports  that can provide </a:t>
            </a:r>
            <a:r>
              <a:rPr lang="en-CA" sz="2600" dirty="0"/>
              <a:t>all of the financial information for your unit </a:t>
            </a:r>
            <a:r>
              <a:rPr lang="en-CA" sz="2600" dirty="0" smtClean="0"/>
              <a:t>are:</a:t>
            </a:r>
            <a:endParaRPr lang="en-CA" sz="2600" dirty="0"/>
          </a:p>
          <a:p>
            <a:pPr marL="1200786" lvl="2" indent="-457200">
              <a:spcAft>
                <a:spcPts val="600"/>
              </a:spcAft>
            </a:pPr>
            <a:r>
              <a:rPr lang="en-CA" sz="2400" dirty="0" smtClean="0"/>
              <a:t>Revenue </a:t>
            </a:r>
            <a:r>
              <a:rPr lang="en-CA" sz="2400" dirty="0"/>
              <a:t>&amp; Expenditure Statement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400" dirty="0" smtClean="0"/>
              <a:t>Revenue Only Statement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400" dirty="0" smtClean="0"/>
              <a:t>Expenditures </a:t>
            </a:r>
            <a:r>
              <a:rPr lang="en-CA" sz="2400" dirty="0"/>
              <a:t>Only </a:t>
            </a:r>
            <a:r>
              <a:rPr lang="en-CA" sz="2400" dirty="0" smtClean="0"/>
              <a:t>Statement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400" dirty="0" smtClean="0"/>
              <a:t>Transaction Detail Report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400" dirty="0" smtClean="0"/>
              <a:t>Document Query</a:t>
            </a:r>
            <a:endParaRPr lang="en-CA" sz="2400" dirty="0"/>
          </a:p>
          <a:p>
            <a:pPr marL="518161" indent="-457200">
              <a:spcBef>
                <a:spcPts val="0"/>
              </a:spcBef>
              <a:spcAft>
                <a:spcPts val="600"/>
              </a:spcAft>
            </a:pPr>
            <a:r>
              <a:rPr lang="en-CA" sz="2600" dirty="0" smtClean="0"/>
              <a:t>These </a:t>
            </a:r>
            <a:r>
              <a:rPr lang="en-CA" sz="2600" dirty="0"/>
              <a:t>reports </a:t>
            </a:r>
            <a:r>
              <a:rPr lang="en-CA" sz="2600" dirty="0" smtClean="0"/>
              <a:t>can answer most of your questions such as: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400" dirty="0"/>
              <a:t>What is our available budget?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400" dirty="0"/>
              <a:t>How much have we spent?</a:t>
            </a:r>
          </a:p>
          <a:p>
            <a:pPr marL="1200786" lvl="2" indent="-457200">
              <a:spcAft>
                <a:spcPts val="600"/>
              </a:spcAft>
            </a:pPr>
            <a:r>
              <a:rPr lang="en-CA" sz="2400" dirty="0"/>
              <a:t>What </a:t>
            </a:r>
            <a:r>
              <a:rPr lang="en-CA" sz="2400" dirty="0" smtClean="0"/>
              <a:t>was this transaction for?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054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Functions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524000"/>
            <a:ext cx="9296400" cy="55626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US" sz="2800" dirty="0" smtClean="0"/>
              <a:t>All </a:t>
            </a:r>
            <a:r>
              <a:rPr lang="en-US" sz="2800" dirty="0"/>
              <a:t>FOAPAL elements are built into a ‘hierarchy’</a:t>
            </a:r>
          </a:p>
          <a:p>
            <a:pPr marL="518161" indent="-457200">
              <a:spcAft>
                <a:spcPts val="1200"/>
              </a:spcAft>
            </a:pPr>
            <a:r>
              <a:rPr lang="en-US" sz="2600" dirty="0"/>
              <a:t>Used to facilitate financial reporting</a:t>
            </a:r>
          </a:p>
          <a:p>
            <a:pPr marL="518161" indent="-457200">
              <a:spcAft>
                <a:spcPts val="1200"/>
              </a:spcAft>
            </a:pPr>
            <a:r>
              <a:rPr lang="en-US" sz="2600" dirty="0"/>
              <a:t>Upper levels of the hierarchy referred to as “levels”, “predecessors” or “types”</a:t>
            </a:r>
          </a:p>
          <a:p>
            <a:pPr marL="518161" indent="-457200">
              <a:spcAft>
                <a:spcPts val="1200"/>
              </a:spcAft>
            </a:pPr>
            <a:r>
              <a:rPr lang="en-US" sz="2600" dirty="0"/>
              <a:t>The last level of the hierarchy is referred to as “data enterable” level</a:t>
            </a:r>
          </a:p>
          <a:p>
            <a:pPr marL="60961" indent="0">
              <a:spcAft>
                <a:spcPts val="1200"/>
              </a:spcAft>
              <a:buNone/>
            </a:pPr>
            <a:endParaRPr lang="en-CA" sz="2800" b="1" dirty="0" smtClean="0"/>
          </a:p>
        </p:txBody>
      </p:sp>
      <p:pic>
        <p:nvPicPr>
          <p:cNvPr id="4" name="Picture 2" descr="Screenshot of the hierarchy of an accoun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9"/>
          <a:stretch/>
        </p:blipFill>
        <p:spPr bwMode="auto">
          <a:xfrm>
            <a:off x="751670" y="5029200"/>
            <a:ext cx="8336572" cy="187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4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FAST Functions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71600"/>
            <a:ext cx="9296400" cy="55626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600"/>
              </a:spcAft>
              <a:buNone/>
            </a:pPr>
            <a:r>
              <a:rPr lang="en-CA" sz="2800" dirty="0" smtClean="0"/>
              <a:t>FAST allows you to:</a:t>
            </a:r>
            <a:endParaRPr lang="en-CA" sz="2800" dirty="0"/>
          </a:p>
          <a:p>
            <a:pPr marL="518161" indent="-457200">
              <a:spcBef>
                <a:spcPts val="600"/>
              </a:spcBef>
              <a:spcAft>
                <a:spcPts val="600"/>
              </a:spcAft>
            </a:pPr>
            <a:r>
              <a:rPr lang="en-CA" sz="2800" b="1" dirty="0" smtClean="0"/>
              <a:t>Search</a:t>
            </a:r>
            <a:r>
              <a:rPr lang="en-CA" sz="2800" dirty="0" smtClean="0"/>
              <a:t> for any element of the Chart of Accounts by selecting this icon </a:t>
            </a:r>
            <a:endParaRPr lang="en-CA" sz="2800" dirty="0"/>
          </a:p>
          <a:p>
            <a:pPr marL="518161" indent="-457200"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Use </a:t>
            </a:r>
            <a:r>
              <a:rPr lang="en-CA" sz="4000" b="1" dirty="0" smtClean="0">
                <a:solidFill>
                  <a:srgbClr val="020CCD"/>
                </a:solidFill>
              </a:rPr>
              <a:t>%</a:t>
            </a:r>
            <a:r>
              <a:rPr lang="en-CA" sz="2800" b="1" dirty="0" smtClean="0"/>
              <a:t> as a </a:t>
            </a:r>
            <a:r>
              <a:rPr lang="en-CA" sz="2800" b="1" dirty="0"/>
              <a:t>Wildcard </a:t>
            </a:r>
            <a:r>
              <a:rPr lang="en-CA" sz="2800" dirty="0" smtClean="0"/>
              <a:t>to provide available options when you may not have all the details</a:t>
            </a:r>
          </a:p>
          <a:p>
            <a:pPr marL="518161" indent="-457200"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Use </a:t>
            </a:r>
            <a:r>
              <a:rPr lang="en-CA" sz="2800" b="1" dirty="0" smtClean="0"/>
              <a:t>Ranges</a:t>
            </a:r>
            <a:r>
              <a:rPr lang="en-CA" sz="2800" dirty="0" smtClean="0"/>
              <a:t> to obtain a series of information by including </a:t>
            </a:r>
            <a:r>
              <a:rPr lang="en-CA" sz="4000" b="1" dirty="0" smtClean="0">
                <a:solidFill>
                  <a:srgbClr val="020CCD"/>
                </a:solidFill>
              </a:rPr>
              <a:t>:</a:t>
            </a:r>
            <a:r>
              <a:rPr lang="en-CA" sz="3200" b="1" dirty="0" smtClean="0">
                <a:solidFill>
                  <a:srgbClr val="020CCD"/>
                </a:solidFill>
              </a:rPr>
              <a:t> </a:t>
            </a:r>
            <a:r>
              <a:rPr lang="en-CA" sz="2800" dirty="0" smtClean="0"/>
              <a:t>in your search</a:t>
            </a:r>
          </a:p>
          <a:p>
            <a:pPr marL="518161" indent="-457200">
              <a:spcBef>
                <a:spcPts val="600"/>
              </a:spcBef>
              <a:spcAft>
                <a:spcPts val="600"/>
              </a:spcAft>
            </a:pPr>
            <a:r>
              <a:rPr lang="en-CA" sz="2800" dirty="0" smtClean="0"/>
              <a:t>Select varying </a:t>
            </a:r>
            <a:r>
              <a:rPr lang="en-CA" sz="2800" b="1" dirty="0" smtClean="0"/>
              <a:t>Filter </a:t>
            </a:r>
            <a:r>
              <a:rPr lang="en-CA" sz="2800" dirty="0" smtClean="0"/>
              <a:t>and</a:t>
            </a:r>
            <a:r>
              <a:rPr lang="en-CA" sz="2800" b="1" dirty="0" smtClean="0"/>
              <a:t> Sort Options</a:t>
            </a:r>
            <a:r>
              <a:rPr lang="en-CA" sz="2800" dirty="0" smtClean="0"/>
              <a:t> to design the report you need</a:t>
            </a:r>
          </a:p>
          <a:p>
            <a:pPr marL="518161" indent="-457200">
              <a:spcBef>
                <a:spcPts val="600"/>
              </a:spcBef>
              <a:spcAft>
                <a:spcPts val="600"/>
              </a:spcAft>
            </a:pPr>
            <a:r>
              <a:rPr lang="en-CA" sz="2800" b="1" dirty="0" smtClean="0"/>
              <a:t>Export </a:t>
            </a:r>
            <a:r>
              <a:rPr lang="en-CA" sz="2800" dirty="0" smtClean="0"/>
              <a:t>any report to excel or PDF</a:t>
            </a:r>
          </a:p>
        </p:txBody>
      </p:sp>
      <p:pic>
        <p:nvPicPr>
          <p:cNvPr id="4" name="Picture 3" descr="Magnifying glass icon."/>
          <p:cNvPicPr/>
          <p:nvPr/>
        </p:nvPicPr>
        <p:blipFill rotWithShape="1">
          <a:blip r:embed="rId3"/>
          <a:srcRect l="11252" t="37737" r="88082" b="60758"/>
          <a:stretch/>
        </p:blipFill>
        <p:spPr bwMode="auto">
          <a:xfrm>
            <a:off x="3811588" y="2667000"/>
            <a:ext cx="533400" cy="446589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16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Hands on Reporting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524000"/>
            <a:ext cx="9296400" cy="55626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Let’s </a:t>
            </a:r>
            <a:r>
              <a:rPr lang="en-CA" sz="2800" dirty="0" smtClean="0"/>
              <a:t>get started in FAST and work with </a:t>
            </a:r>
            <a:r>
              <a:rPr lang="en-CA" sz="2800" dirty="0"/>
              <a:t>these </a:t>
            </a:r>
            <a:r>
              <a:rPr lang="en-CA" sz="2800" dirty="0" smtClean="0"/>
              <a:t>functions:</a:t>
            </a:r>
            <a:endParaRPr lang="en-CA" sz="2800" dirty="0"/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Running Reports</a:t>
            </a:r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Drill downs</a:t>
            </a:r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Filter Options &amp; Searches</a:t>
            </a:r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Wildcards &amp; Ranges</a:t>
            </a:r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Sort By and Levels </a:t>
            </a:r>
            <a:r>
              <a:rPr lang="en-CA" sz="2800" dirty="0"/>
              <a:t>options</a:t>
            </a:r>
          </a:p>
          <a:p>
            <a:pPr marL="518161" indent="-457200">
              <a:spcAft>
                <a:spcPts val="1200"/>
              </a:spcAft>
            </a:pPr>
            <a:r>
              <a:rPr lang="en-CA" sz="2800" dirty="0"/>
              <a:t>Reviewing Base vs. Fiscal </a:t>
            </a:r>
            <a:r>
              <a:rPr lang="en-CA" sz="2800" dirty="0" smtClean="0"/>
              <a:t>budget</a:t>
            </a:r>
          </a:p>
          <a:p>
            <a:pPr marL="518161" indent="-457200">
              <a:spcAft>
                <a:spcPts val="1200"/>
              </a:spcAft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9225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Additional Reports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7" y="1600200"/>
            <a:ext cx="9526588" cy="53340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518161" lvl="0" indent="-457200">
              <a:spcAft>
                <a:spcPts val="1200"/>
              </a:spcAft>
            </a:pPr>
            <a:r>
              <a:rPr lang="en-US" sz="2800" dirty="0"/>
              <a:t>The </a:t>
            </a:r>
            <a:r>
              <a:rPr lang="en-US" sz="2800" b="1" dirty="0" smtClean="0"/>
              <a:t>Actuals </a:t>
            </a:r>
            <a:r>
              <a:rPr lang="en-US" sz="2800" b="1" dirty="0"/>
              <a:t>By </a:t>
            </a:r>
            <a:r>
              <a:rPr lang="en-US" sz="2800" b="1" dirty="0" smtClean="0"/>
              <a:t>Position </a:t>
            </a:r>
            <a:r>
              <a:rPr lang="en-US" sz="2800" dirty="0" smtClean="0"/>
              <a:t>and </a:t>
            </a:r>
            <a:r>
              <a:rPr lang="en-US" sz="2800" b="1" dirty="0" smtClean="0"/>
              <a:t>Budget </a:t>
            </a:r>
            <a:r>
              <a:rPr lang="en-US" sz="2800" b="1" dirty="0"/>
              <a:t>By </a:t>
            </a:r>
            <a:r>
              <a:rPr lang="en-US" sz="2800" b="1" dirty="0" smtClean="0"/>
              <a:t>Position </a:t>
            </a:r>
            <a:r>
              <a:rPr lang="en-US" sz="2800" dirty="0" smtClean="0"/>
              <a:t>reports display </a:t>
            </a:r>
            <a:r>
              <a:rPr lang="en-US" sz="2800" dirty="0"/>
              <a:t>salary details and budget </a:t>
            </a:r>
            <a:r>
              <a:rPr lang="en-US" sz="2800" dirty="0" smtClean="0"/>
              <a:t>information</a:t>
            </a:r>
          </a:p>
          <a:p>
            <a:pPr marL="792799" lvl="1" indent="-457200">
              <a:spcAft>
                <a:spcPts val="600"/>
              </a:spcAft>
            </a:pPr>
            <a:r>
              <a:rPr lang="en-US" sz="2500" dirty="0"/>
              <a:t>Ensure staff being paid on your FOP are valid employees for your area</a:t>
            </a:r>
          </a:p>
          <a:p>
            <a:pPr marL="792799" lvl="1" indent="-457200">
              <a:spcAft>
                <a:spcPts val="600"/>
              </a:spcAft>
            </a:pPr>
            <a:r>
              <a:rPr lang="en-US" sz="2500" dirty="0"/>
              <a:t>Ensure staff being paid on your FOP have sufficient budget allocated</a:t>
            </a:r>
          </a:p>
          <a:p>
            <a:pPr marL="1200786" lvl="2" indent="-457200">
              <a:spcAft>
                <a:spcPts val="600"/>
              </a:spcAft>
            </a:pPr>
            <a:r>
              <a:rPr lang="en-US" sz="2500" dirty="0"/>
              <a:t>Necessary for correct salary/merit increases</a:t>
            </a:r>
          </a:p>
          <a:p>
            <a:pPr marL="792799" lvl="1" indent="-457200">
              <a:spcAft>
                <a:spcPts val="600"/>
              </a:spcAft>
            </a:pPr>
            <a:r>
              <a:rPr lang="en-US" sz="2500" dirty="0" smtClean="0"/>
              <a:t>Provides </a:t>
            </a:r>
            <a:r>
              <a:rPr lang="en-US" sz="2500" dirty="0"/>
              <a:t>employee details from VIP (employee # and position #)</a:t>
            </a:r>
          </a:p>
          <a:p>
            <a:pPr marL="792799" lvl="1" indent="-457200">
              <a:spcAft>
                <a:spcPts val="600"/>
              </a:spcAft>
            </a:pPr>
            <a:r>
              <a:rPr lang="en-US" sz="2500" dirty="0" smtClean="0"/>
              <a:t>Both </a:t>
            </a:r>
            <a:r>
              <a:rPr lang="en-US" sz="2500" dirty="0"/>
              <a:t>reports are available in the Operating Statement </a:t>
            </a:r>
            <a:r>
              <a:rPr lang="en-US" sz="2500" dirty="0" smtClean="0"/>
              <a:t>menu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760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Additional Reports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1752600"/>
            <a:ext cx="9067800" cy="53340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518161" indent="-457200">
              <a:spcAft>
                <a:spcPts val="1200"/>
              </a:spcAft>
            </a:pPr>
            <a:r>
              <a:rPr lang="en-CA" sz="2800" dirty="0" smtClean="0"/>
              <a:t>If </a:t>
            </a:r>
            <a:r>
              <a:rPr lang="en-CA" sz="2800" dirty="0"/>
              <a:t>you are </a:t>
            </a:r>
            <a:r>
              <a:rPr lang="en-CA" sz="2800" dirty="0" smtClean="0"/>
              <a:t>managing </a:t>
            </a:r>
            <a:r>
              <a:rPr lang="en-CA" sz="2800" dirty="0"/>
              <a:t>the </a:t>
            </a:r>
            <a:r>
              <a:rPr lang="en-CA" sz="2800" dirty="0" smtClean="0"/>
              <a:t>budget, </a:t>
            </a:r>
            <a:r>
              <a:rPr lang="en-CA" sz="2800" dirty="0"/>
              <a:t>the </a:t>
            </a:r>
            <a:r>
              <a:rPr lang="en-CA" sz="2800" b="1" dirty="0"/>
              <a:t>Budget Changes </a:t>
            </a:r>
            <a:r>
              <a:rPr lang="en-CA" sz="2800" dirty="0"/>
              <a:t>report allows you </a:t>
            </a:r>
            <a:r>
              <a:rPr lang="en-CA" sz="2800" dirty="0" smtClean="0"/>
              <a:t>to ensure adjustments are on track</a:t>
            </a:r>
          </a:p>
          <a:p>
            <a:pPr marL="792799" lvl="1" indent="-457200">
              <a:spcAft>
                <a:spcPts val="600"/>
              </a:spcAft>
            </a:pPr>
            <a:r>
              <a:rPr lang="en-US" dirty="0"/>
              <a:t>Displays the history of budget transfers for the specified period (month)</a:t>
            </a:r>
          </a:p>
          <a:p>
            <a:pPr marL="792799" lvl="1" indent="-457200">
              <a:spcAft>
                <a:spcPts val="600"/>
              </a:spcAft>
            </a:pPr>
            <a:r>
              <a:rPr lang="en-US" dirty="0"/>
              <a:t>This report is displayed in the Additional Reports menu</a:t>
            </a:r>
          </a:p>
        </p:txBody>
      </p:sp>
    </p:spTree>
    <p:extLst>
      <p:ext uri="{BB962C8B-B14F-4D97-AF65-F5344CB8AC3E}">
        <p14:creationId xmlns:p14="http://schemas.microsoft.com/office/powerpoint/2010/main" val="41540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Advanced Functions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756775" cy="57150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CA" sz="2800" dirty="0" smtClean="0"/>
              <a:t>You can customize your reporting experience in FAST by:</a:t>
            </a:r>
          </a:p>
          <a:p>
            <a:pPr marL="518161" indent="-457200">
              <a:spcAft>
                <a:spcPts val="0"/>
              </a:spcAft>
            </a:pPr>
            <a:r>
              <a:rPr lang="en-CA" sz="2600" dirty="0" smtClean="0"/>
              <a:t>Hiding </a:t>
            </a:r>
            <a:r>
              <a:rPr lang="en-CA" sz="2600" dirty="0"/>
              <a:t>report columns, group data </a:t>
            </a:r>
            <a:r>
              <a:rPr lang="en-CA" sz="2600" dirty="0" smtClean="0"/>
              <a:t>and change </a:t>
            </a:r>
            <a:r>
              <a:rPr lang="en-CA" sz="2600" dirty="0"/>
              <a:t>how information is </a:t>
            </a:r>
            <a:r>
              <a:rPr lang="en-CA" sz="2600" dirty="0" smtClean="0"/>
              <a:t>sorted on demand</a:t>
            </a:r>
          </a:p>
          <a:p>
            <a:pPr marL="518161" indent="-457200">
              <a:spcAft>
                <a:spcPts val="0"/>
              </a:spcAft>
            </a:pPr>
            <a:r>
              <a:rPr lang="en-CA" sz="2600" dirty="0" smtClean="0"/>
              <a:t>Going back to reports you ran during a session using the </a:t>
            </a:r>
            <a:r>
              <a:rPr lang="en-CA" sz="2600" b="1" dirty="0" smtClean="0"/>
              <a:t>Return to Report </a:t>
            </a:r>
            <a:r>
              <a:rPr lang="en-CA" sz="2600" dirty="0" smtClean="0"/>
              <a:t>function</a:t>
            </a:r>
            <a:endParaRPr lang="en-CA" sz="2600" dirty="0"/>
          </a:p>
          <a:p>
            <a:pPr marL="518161" indent="-457200">
              <a:spcAft>
                <a:spcPts val="1200"/>
              </a:spcAft>
            </a:pPr>
            <a:r>
              <a:rPr lang="en-CA" sz="2600" dirty="0" smtClean="0"/>
              <a:t>Saving </a:t>
            </a:r>
            <a:r>
              <a:rPr lang="en-CA" sz="2600" dirty="0"/>
              <a:t>your </a:t>
            </a:r>
            <a:r>
              <a:rPr lang="en-CA" sz="2600" dirty="0" smtClean="0"/>
              <a:t>reports - using </a:t>
            </a:r>
            <a:r>
              <a:rPr lang="en-CA" sz="2600" dirty="0"/>
              <a:t>the </a:t>
            </a:r>
            <a:r>
              <a:rPr lang="en-CA" sz="2600" b="1" dirty="0"/>
              <a:t>Pinned Reports </a:t>
            </a:r>
            <a:r>
              <a:rPr lang="en-CA" sz="2600" dirty="0" smtClean="0"/>
              <a:t>function</a:t>
            </a:r>
          </a:p>
          <a:p>
            <a:pPr marL="518161" indent="-457200">
              <a:spcAft>
                <a:spcPts val="1200"/>
              </a:spcAft>
            </a:pPr>
            <a:r>
              <a:rPr lang="en-CA" sz="2600" b="1" dirty="0" smtClean="0"/>
              <a:t>Emailing</a:t>
            </a:r>
            <a:r>
              <a:rPr lang="en-CA" sz="2600" dirty="0" smtClean="0"/>
              <a:t> a report directly from FAST to a colleague</a:t>
            </a:r>
          </a:p>
          <a:p>
            <a:pPr marL="518161" indent="-457200">
              <a:spcAft>
                <a:spcPts val="1200"/>
              </a:spcAft>
            </a:pPr>
            <a:r>
              <a:rPr lang="en-CA" sz="2600" dirty="0" smtClean="0"/>
              <a:t>Setting up a </a:t>
            </a:r>
            <a:r>
              <a:rPr lang="en-CA" sz="2600" b="1" dirty="0"/>
              <a:t>P</a:t>
            </a:r>
            <a:r>
              <a:rPr lang="en-CA" sz="2600" b="1" dirty="0" smtClean="0"/>
              <a:t>ersonal </a:t>
            </a:r>
            <a:r>
              <a:rPr lang="en-CA" sz="2600" b="1" dirty="0"/>
              <a:t>D</a:t>
            </a:r>
            <a:r>
              <a:rPr lang="en-CA" sz="2600" b="1" dirty="0" smtClean="0"/>
              <a:t>ashboard </a:t>
            </a:r>
            <a:r>
              <a:rPr lang="en-CA" sz="2600" dirty="0" smtClean="0"/>
              <a:t>with your custom reports &amp; graphs for quick access</a:t>
            </a:r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760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 sz="3800" dirty="0" smtClean="0"/>
              <a:t>Advanced Functions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7" y="1371600"/>
            <a:ext cx="9602787" cy="5715000"/>
          </a:xfrm>
        </p:spPr>
        <p:txBody>
          <a:bodyPr/>
          <a:lstStyle/>
          <a:p>
            <a:pPr marL="0" lvl="0" indent="0">
              <a:buNone/>
            </a:pPr>
            <a:endParaRPr lang="en-US" sz="2600" b="1" dirty="0" smtClean="0"/>
          </a:p>
          <a:p>
            <a:pPr marL="0" lvl="0" indent="0">
              <a:buNone/>
            </a:pPr>
            <a:r>
              <a:rPr lang="en-US" sz="2600" b="1" dirty="0" smtClean="0"/>
              <a:t>Sharing </a:t>
            </a:r>
            <a:r>
              <a:rPr lang="en-US" sz="2600" b="1" dirty="0"/>
              <a:t>Reports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Pinned Reports can be shared with </a:t>
            </a:r>
            <a:r>
              <a:rPr lang="en-US" sz="2600" dirty="0" smtClean="0"/>
              <a:t>colleagues </a:t>
            </a:r>
            <a:r>
              <a:rPr lang="en-US" sz="2600" dirty="0"/>
              <a:t>via email.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pPr marL="457200" indent="-457200"/>
            <a:r>
              <a:rPr lang="en-US" sz="2600" dirty="0" smtClean="0">
                <a:solidFill>
                  <a:srgbClr val="000000"/>
                </a:solidFill>
              </a:rPr>
              <a:t>You can send a PDF, excel, XML or the option to run the report directly in FAST.</a:t>
            </a:r>
          </a:p>
          <a:p>
            <a:pPr marL="1042625" lvl="2" indent="-360000"/>
            <a:r>
              <a:rPr lang="en-US" sz="2000" i="1" dirty="0" smtClean="0">
                <a:solidFill>
                  <a:srgbClr val="000000"/>
                </a:solidFill>
              </a:rPr>
              <a:t>Note</a:t>
            </a:r>
            <a:r>
              <a:rPr lang="en-US" sz="2000" i="1" dirty="0">
                <a:solidFill>
                  <a:srgbClr val="000000"/>
                </a:solidFill>
              </a:rPr>
              <a:t>: The execute in FAST only works for individuals who have access to the funds/orgs within the report.</a:t>
            </a:r>
          </a:p>
          <a:p>
            <a:pPr marL="360000" lvl="0" indent="-360000"/>
            <a:endParaRPr lang="en-US" sz="2400" b="1" dirty="0">
              <a:solidFill>
                <a:srgbClr val="000000"/>
              </a:solidFill>
            </a:endParaRPr>
          </a:p>
          <a:p>
            <a:pPr marL="360000" indent="-360000"/>
            <a:endParaRPr lang="en-CA" sz="2400" dirty="0"/>
          </a:p>
        </p:txBody>
      </p:sp>
      <p:pic>
        <p:nvPicPr>
          <p:cNvPr id="2" name="Picture 1" descr="Screenshot of pinned reports pag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7" y="2743200"/>
            <a:ext cx="892832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Agenda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87" y="1752600"/>
            <a:ext cx="8781098" cy="5056293"/>
          </a:xfrm>
        </p:spPr>
        <p:txBody>
          <a:bodyPr/>
          <a:lstStyle/>
          <a:p>
            <a:pPr marL="533400" indent="-533400">
              <a:spcBef>
                <a:spcPts val="900"/>
              </a:spcBef>
              <a:spcAft>
                <a:spcPts val="1200"/>
              </a:spcAft>
              <a:buClr>
                <a:srgbClr val="7DD503"/>
              </a:buClr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In this session we will: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Font typeface="+mj-lt"/>
              <a:buAutoNum type="arabicPeriod"/>
            </a:pPr>
            <a:r>
              <a:rPr lang="en-US" sz="2800" dirty="0" smtClean="0"/>
              <a:t>Review FAST Reporting Basics</a:t>
            </a:r>
            <a:endParaRPr lang="en-CA" sz="2800" dirty="0"/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Font typeface="+mj-lt"/>
              <a:buAutoNum type="arabicPeriod"/>
            </a:pPr>
            <a:r>
              <a:rPr lang="en-CA" sz="2800" dirty="0" smtClean="0"/>
              <a:t>Explore FAST functions </a:t>
            </a:r>
          </a:p>
          <a:p>
            <a:pPr marL="788988" lvl="1" indent="-514350">
              <a:spcBef>
                <a:spcPts val="600"/>
              </a:spcBef>
              <a:spcAft>
                <a:spcPts val="600"/>
              </a:spcAft>
              <a:buSzPct val="98000"/>
              <a:buFont typeface="Wingdings" panose="05000000000000000000" pitchFamily="2" charset="2"/>
              <a:buChar char="ü"/>
            </a:pPr>
            <a:r>
              <a:rPr lang="en-CA" sz="2600" dirty="0"/>
              <a:t>H</a:t>
            </a:r>
            <a:r>
              <a:rPr lang="en-CA" sz="2600" dirty="0" smtClean="0"/>
              <a:t>ierarchy levels/types, Wildcards &amp; Ranges &amp; more!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Font typeface="+mj-lt"/>
              <a:buAutoNum type="arabicPeriod"/>
            </a:pPr>
            <a:r>
              <a:rPr lang="en-CA" sz="2800" dirty="0" smtClean="0"/>
              <a:t>Get Hands On with Reporting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Font typeface="+mj-lt"/>
              <a:buAutoNum type="arabicPeriod"/>
            </a:pPr>
            <a:r>
              <a:rPr lang="en-CA" sz="2800" dirty="0" smtClean="0"/>
              <a:t>Look at Additional Reports</a:t>
            </a:r>
          </a:p>
          <a:p>
            <a:pPr marL="53340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Font typeface="+mj-lt"/>
              <a:buAutoNum type="arabicPeriod"/>
            </a:pPr>
            <a:r>
              <a:rPr lang="en-CA" sz="2800" dirty="0" smtClean="0"/>
              <a:t>Advanced Functions</a:t>
            </a: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  <a:buSzPct val="98000"/>
              <a:buFont typeface="Wingdings" panose="05000000000000000000" pitchFamily="2" charset="2"/>
              <a:buChar char="ü"/>
            </a:pPr>
            <a:r>
              <a:rPr lang="en-CA" sz="2600" dirty="0" smtClean="0"/>
              <a:t>Customize, Pin &amp; Share Reports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  <a:buNone/>
            </a:pP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3113" y="243840"/>
            <a:ext cx="6748436" cy="568960"/>
          </a:xfrm>
        </p:spPr>
        <p:txBody>
          <a:bodyPr/>
          <a:lstStyle/>
          <a:p>
            <a:r>
              <a:rPr lang="en-US" sz="3800" dirty="0"/>
              <a:t>Advanced Functions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87" y="1371600"/>
            <a:ext cx="9602787" cy="5715000"/>
          </a:xfrm>
        </p:spPr>
        <p:txBody>
          <a:bodyPr/>
          <a:lstStyle/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 smtClean="0"/>
              <a:t>Sharing Reports - </a:t>
            </a:r>
            <a:r>
              <a:rPr lang="en-US" sz="2600" dirty="0" smtClean="0">
                <a:solidFill>
                  <a:srgbClr val="000000"/>
                </a:solidFill>
              </a:rPr>
              <a:t>Sample </a:t>
            </a:r>
            <a:r>
              <a:rPr lang="en-US" sz="2600" dirty="0">
                <a:solidFill>
                  <a:srgbClr val="000000"/>
                </a:solidFill>
              </a:rPr>
              <a:t>email</a:t>
            </a:r>
          </a:p>
          <a:p>
            <a:pPr marL="0" lvl="0" indent="0">
              <a:buNone/>
            </a:pPr>
            <a:r>
              <a:rPr lang="en-US" sz="2600" dirty="0">
                <a:solidFill>
                  <a:srgbClr val="000000"/>
                </a:solidFill>
              </a:rPr>
              <a:t/>
            </a:r>
            <a:br>
              <a:rPr lang="en-US" sz="2600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  <a:p>
            <a:pPr marL="360000" indent="-360000"/>
            <a:endParaRPr lang="en-CA" sz="2400" dirty="0"/>
          </a:p>
        </p:txBody>
      </p:sp>
      <p:pic>
        <p:nvPicPr>
          <p:cNvPr id="6147" name="Picture 3" descr="Screenshot of email from FAST for sharing report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/>
          <a:stretch/>
        </p:blipFill>
        <p:spPr bwMode="auto">
          <a:xfrm>
            <a:off x="687387" y="2969067"/>
            <a:ext cx="8618659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8387" y="5610255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solidFill>
                  <a:srgbClr val="000000"/>
                </a:solidFill>
              </a:rPr>
              <a:t>A link will be sent to open the report in the desired format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0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Session Summary</a:t>
            </a:r>
            <a:endParaRPr lang="en-US" sz="3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7633" y="1524000"/>
            <a:ext cx="9448800" cy="5486400"/>
          </a:xfrm>
        </p:spPr>
        <p:txBody>
          <a:bodyPr/>
          <a:lstStyle/>
          <a:p>
            <a:pPr marL="628650" marR="600075" indent="-361950">
              <a:spcAft>
                <a:spcPts val="600"/>
              </a:spcAft>
              <a:tabLst>
                <a:tab pos="195580" algn="l"/>
              </a:tabLst>
              <a:defRPr/>
            </a:pPr>
            <a:r>
              <a:rPr lang="en-US" sz="2500" dirty="0">
                <a:cs typeface="Calibri" pitchFamily="34" charset="0"/>
              </a:rPr>
              <a:t>FAST is a powerful reporting tool</a:t>
            </a:r>
          </a:p>
          <a:p>
            <a:pPr marL="628650" marR="600075" indent="-361950">
              <a:spcAft>
                <a:spcPts val="600"/>
              </a:spcAft>
              <a:tabLst>
                <a:tab pos="195580" algn="l"/>
              </a:tabLst>
              <a:defRPr/>
            </a:pPr>
            <a:r>
              <a:rPr lang="en-US" sz="2500" dirty="0">
                <a:cs typeface="Calibri" pitchFamily="34" charset="0"/>
              </a:rPr>
              <a:t>Many ways to produce reports</a:t>
            </a:r>
          </a:p>
          <a:p>
            <a:pPr marL="1139825" lvl="2" indent="-4572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CA" sz="2500" dirty="0" smtClean="0"/>
              <a:t>Every </a:t>
            </a:r>
            <a:r>
              <a:rPr lang="en-CA" sz="2500" dirty="0"/>
              <a:t>financial transaction that occurs is recorded </a:t>
            </a:r>
            <a:r>
              <a:rPr lang="en-CA" sz="2500" dirty="0" smtClean="0"/>
              <a:t>and can be viewed in FAST Reporting</a:t>
            </a:r>
            <a:endParaRPr lang="en-CA" sz="2500" dirty="0"/>
          </a:p>
          <a:p>
            <a:pPr marL="731838" lvl="1" indent="-457200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500" dirty="0"/>
              <a:t>Updates every </a:t>
            </a:r>
            <a:r>
              <a:rPr lang="en-US" sz="2500" dirty="0" smtClean="0"/>
              <a:t>morning</a:t>
            </a:r>
          </a:p>
          <a:p>
            <a:pPr marL="628650" marR="600075" indent="-361950">
              <a:spcAft>
                <a:spcPts val="600"/>
              </a:spcAft>
              <a:tabLst>
                <a:tab pos="195580" algn="l"/>
              </a:tabLst>
              <a:defRPr/>
            </a:pPr>
            <a:r>
              <a:rPr lang="en-US" sz="2500" dirty="0" smtClean="0">
                <a:cs typeface="Calibri" pitchFamily="34" charset="0"/>
              </a:rPr>
              <a:t>Remember</a:t>
            </a:r>
            <a:r>
              <a:rPr lang="en-US" sz="2500" dirty="0">
                <a:cs typeface="Calibri" pitchFamily="34" charset="0"/>
              </a:rPr>
              <a:t>…</a:t>
            </a:r>
          </a:p>
          <a:p>
            <a:pPr marL="1116333" marR="600075" lvl="2" indent="-361950">
              <a:spcAft>
                <a:spcPts val="600"/>
              </a:spcAft>
              <a:buClr>
                <a:srgbClr val="6BC21C"/>
              </a:buClr>
              <a:buSzPct val="110000"/>
              <a:tabLst>
                <a:tab pos="195580" algn="l"/>
              </a:tabLst>
              <a:defRPr/>
            </a:pPr>
            <a:r>
              <a:rPr lang="en-US" sz="2500" dirty="0">
                <a:cs typeface="Calibri" pitchFamily="34" charset="0"/>
              </a:rPr>
              <a:t>Higher levels of the FOAP</a:t>
            </a:r>
          </a:p>
          <a:p>
            <a:pPr marL="1116333" marR="600075" lvl="2" indent="-361950">
              <a:spcAft>
                <a:spcPts val="600"/>
              </a:spcAft>
              <a:buClr>
                <a:srgbClr val="6BC21C"/>
              </a:buClr>
              <a:buSzPct val="110000"/>
              <a:tabLst>
                <a:tab pos="195580" algn="l"/>
              </a:tabLst>
              <a:defRPr/>
            </a:pPr>
            <a:r>
              <a:rPr lang="en-US" sz="2500" dirty="0">
                <a:cs typeface="Calibri" pitchFamily="34" charset="0"/>
              </a:rPr>
              <a:t>Fund Types / Account Types</a:t>
            </a:r>
          </a:p>
          <a:p>
            <a:pPr marL="1116333" marR="600075" lvl="2" indent="-361950">
              <a:spcAft>
                <a:spcPts val="600"/>
              </a:spcAft>
              <a:buClr>
                <a:srgbClr val="6BC21C"/>
              </a:buClr>
              <a:buSzPct val="110000"/>
              <a:tabLst>
                <a:tab pos="195580" algn="l"/>
              </a:tabLst>
              <a:defRPr/>
            </a:pPr>
            <a:r>
              <a:rPr lang="en-US" sz="2500" dirty="0">
                <a:cs typeface="Calibri" pitchFamily="34" charset="0"/>
              </a:rPr>
              <a:t>Wildcards</a:t>
            </a:r>
          </a:p>
          <a:p>
            <a:pPr marL="1116333" marR="600075" lvl="2" indent="-361950">
              <a:spcAft>
                <a:spcPts val="600"/>
              </a:spcAft>
              <a:buClr>
                <a:srgbClr val="6BC21C"/>
              </a:buClr>
              <a:buSzPct val="110000"/>
              <a:tabLst>
                <a:tab pos="195580" algn="l"/>
              </a:tabLst>
              <a:defRPr/>
            </a:pPr>
            <a:r>
              <a:rPr lang="en-US" sz="2500" dirty="0">
                <a:cs typeface="Calibri" pitchFamily="34" charset="0"/>
              </a:rPr>
              <a:t>Various views &amp; menus to produce </a:t>
            </a:r>
            <a:r>
              <a:rPr lang="en-US" sz="2500" dirty="0" smtClean="0">
                <a:cs typeface="Calibri" pitchFamily="34" charset="0"/>
              </a:rPr>
              <a:t>reports</a:t>
            </a:r>
          </a:p>
          <a:p>
            <a:pPr marL="1116333" marR="600075" lvl="2" indent="-361950">
              <a:spcAft>
                <a:spcPts val="600"/>
              </a:spcAft>
              <a:buClr>
                <a:srgbClr val="6BC21C"/>
              </a:buClr>
              <a:buSzPct val="110000"/>
              <a:tabLst>
                <a:tab pos="195580" algn="l"/>
              </a:tabLst>
              <a:defRPr/>
            </a:pPr>
            <a:r>
              <a:rPr lang="en-US" sz="2500" dirty="0" smtClean="0">
                <a:cs typeface="Calibri" pitchFamily="34" charset="0"/>
              </a:rPr>
              <a:t>Customize, PIN &amp; Share your </a:t>
            </a:r>
            <a:r>
              <a:rPr lang="en-US" sz="2500" dirty="0">
                <a:cs typeface="Calibri" pitchFamily="34" charset="0"/>
              </a:rPr>
              <a:t>commonly used reports</a:t>
            </a:r>
          </a:p>
          <a:p>
            <a:pPr marL="533400" lvl="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Additional Training</a:t>
            </a:r>
            <a:endParaRPr lang="en-US" sz="3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787" y="1371600"/>
            <a:ext cx="9663086" cy="5923613"/>
          </a:xfrm>
        </p:spPr>
        <p:txBody>
          <a:bodyPr/>
          <a:lstStyle/>
          <a:p>
            <a:pPr marL="731838" lvl="1" indent="-457200">
              <a:spcBef>
                <a:spcPts val="1800"/>
              </a:spcBef>
              <a:spcAft>
                <a:spcPts val="300"/>
              </a:spcAft>
            </a:pPr>
            <a:r>
              <a:rPr lang="en-US" sz="2200" b="1" dirty="0" smtClean="0"/>
              <a:t>Banner &amp; FAST Training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Introduction to Aurora Finance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Aurora For Researchers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BANNER Navigation Fundamentals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Journal Entries &amp; Interdepartmental Charges (JE’s &amp; IDC’s)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Advanced FAST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External Invoicing (FAST A/R)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Budget Transfers</a:t>
            </a:r>
          </a:p>
          <a:p>
            <a:pPr marL="731838" lvl="1" indent="-457200">
              <a:spcBef>
                <a:spcPts val="1200"/>
              </a:spcBef>
              <a:spcAft>
                <a:spcPts val="300"/>
              </a:spcAft>
            </a:pPr>
            <a:r>
              <a:rPr lang="en-US" sz="2200" b="1" dirty="0" smtClean="0"/>
              <a:t>Concur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Travel and </a:t>
            </a:r>
            <a:r>
              <a:rPr lang="en-US" sz="2200" smtClean="0"/>
              <a:t>Expense Management</a:t>
            </a:r>
            <a:endParaRPr lang="en-US" sz="2200" dirty="0" smtClean="0"/>
          </a:p>
          <a:p>
            <a:pPr marL="731838" lvl="1" indent="-457200">
              <a:spcBef>
                <a:spcPts val="1200"/>
              </a:spcBef>
              <a:spcAft>
                <a:spcPts val="300"/>
              </a:spcAft>
            </a:pPr>
            <a:r>
              <a:rPr lang="en-US" sz="2200" b="1" dirty="0" smtClean="0"/>
              <a:t>EPIC</a:t>
            </a:r>
            <a:endParaRPr lang="en-US" sz="2200" b="1" dirty="0"/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Introduction to EPIC</a:t>
            </a:r>
            <a:endParaRPr lang="en-US" sz="2200" dirty="0"/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/>
              <a:t>EPIC – After the Order</a:t>
            </a:r>
          </a:p>
          <a:p>
            <a:pPr marL="1139825" lvl="2" indent="-457200">
              <a:spcBef>
                <a:spcPts val="0"/>
              </a:spcBef>
              <a:spcAft>
                <a:spcPts val="3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Contracts</a:t>
            </a:r>
          </a:p>
          <a:p>
            <a:pPr marL="533400" lvl="0" indent="-533400">
              <a:spcBef>
                <a:spcPts val="600"/>
              </a:spcBef>
              <a:spcAft>
                <a:spcPts val="600"/>
              </a:spcAft>
              <a:buClr>
                <a:srgbClr val="7DD503"/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4" name="5-Point Star 3" descr="Star around the message how many certificates can you acheive."/>
          <p:cNvSpPr/>
          <p:nvPr/>
        </p:nvSpPr>
        <p:spPr>
          <a:xfrm>
            <a:off x="6402387" y="4049643"/>
            <a:ext cx="3132136" cy="2655957"/>
          </a:xfrm>
          <a:prstGeom prst="star5">
            <a:avLst/>
          </a:prstGeom>
          <a:solidFill>
            <a:srgbClr val="7DD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7261619" y="5029200"/>
            <a:ext cx="1407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>
                <a:solidFill>
                  <a:schemeClr val="tx2"/>
                </a:solidFill>
              </a:rPr>
              <a:t>How many certificates can you achieve?</a:t>
            </a:r>
            <a:endParaRPr lang="en-CA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Assistance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756775" cy="5218854"/>
          </a:xfrm>
        </p:spPr>
        <p:txBody>
          <a:bodyPr/>
          <a:lstStyle/>
          <a:p>
            <a:pPr marL="457200" lvl="0" indent="-457200">
              <a:spcBef>
                <a:spcPts val="600"/>
              </a:spcBef>
              <a:spcAft>
                <a:spcPts val="1200"/>
              </a:spcAft>
              <a:buClr>
                <a:srgbClr val="7DD503"/>
              </a:buClr>
            </a:pPr>
            <a:r>
              <a:rPr lang="en-CA" sz="2800" b="1" dirty="0">
                <a:solidFill>
                  <a:srgbClr val="7DD503"/>
                </a:solidFill>
              </a:rPr>
              <a:t>Need additional </a:t>
            </a:r>
            <a:r>
              <a:rPr lang="en-CA" sz="2800" b="1" dirty="0" smtClean="0">
                <a:solidFill>
                  <a:srgbClr val="7DD503"/>
                </a:solidFill>
              </a:rPr>
              <a:t>support?</a:t>
            </a:r>
            <a:endParaRPr lang="en-CA" sz="2800" b="1" dirty="0">
              <a:solidFill>
                <a:srgbClr val="7DD503"/>
              </a:solidFill>
            </a:endParaRP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</a:pPr>
            <a:r>
              <a:rPr lang="en-CA" sz="2300" b="1" dirty="0">
                <a:solidFill>
                  <a:srgbClr val="000000"/>
                </a:solidFill>
              </a:rPr>
              <a:t>Aurora Finance Customer Service Desk </a:t>
            </a:r>
            <a:r>
              <a:rPr lang="en-CA" sz="2300" dirty="0">
                <a:solidFill>
                  <a:srgbClr val="000000"/>
                </a:solidFill>
              </a:rPr>
              <a:t>for system support at 204-480-1001 </a:t>
            </a:r>
            <a:r>
              <a:rPr lang="en-CA" sz="2300" dirty="0" smtClean="0">
                <a:solidFill>
                  <a:srgbClr val="000000"/>
                </a:solidFill>
              </a:rPr>
              <a:t>or </a:t>
            </a:r>
            <a:r>
              <a:rPr lang="en-CA" sz="2300" dirty="0" smtClean="0">
                <a:solidFill>
                  <a:schemeClr val="accent1"/>
                </a:solidFill>
              </a:rPr>
              <a:t>aurora_finance@umanitoba.ca</a:t>
            </a:r>
            <a:r>
              <a:rPr lang="en-CA" sz="2300" dirty="0" smtClean="0">
                <a:solidFill>
                  <a:srgbClr val="000000"/>
                </a:solidFill>
              </a:rPr>
              <a:t> </a:t>
            </a:r>
            <a:endParaRPr lang="en-CA" sz="2300" dirty="0">
              <a:solidFill>
                <a:srgbClr val="000000"/>
              </a:solidFill>
            </a:endParaRP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</a:pPr>
            <a:r>
              <a:rPr lang="en-US" sz="2300" b="1" dirty="0" smtClean="0">
                <a:solidFill>
                  <a:srgbClr val="000000"/>
                </a:solidFill>
              </a:rPr>
              <a:t>Guides</a:t>
            </a:r>
            <a:r>
              <a:rPr lang="en-US" sz="2300" b="1" dirty="0">
                <a:solidFill>
                  <a:srgbClr val="000000"/>
                </a:solidFill>
              </a:rPr>
              <a:t>, Manual &amp; eLearns </a:t>
            </a:r>
            <a:r>
              <a:rPr lang="en-US" sz="2300" dirty="0">
                <a:solidFill>
                  <a:srgbClr val="000000"/>
                </a:solidFill>
              </a:rPr>
              <a:t>available </a:t>
            </a:r>
            <a:r>
              <a:rPr lang="en-US" sz="2300" dirty="0" smtClean="0">
                <a:solidFill>
                  <a:srgbClr val="000000"/>
                </a:solidFill>
              </a:rPr>
              <a:t>on the Aurora Finance page</a:t>
            </a:r>
            <a:endParaRPr lang="en-US" sz="2300" dirty="0">
              <a:solidFill>
                <a:srgbClr val="000000"/>
              </a:solidFill>
            </a:endParaRPr>
          </a:p>
          <a:p>
            <a:pPr marL="1216025" lvl="2" indent="-533400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>
                <a:solidFill>
                  <a:srgbClr val="000000"/>
                </a:solidFill>
              </a:rPr>
              <a:t>Visit the Aurora Finance website Training &amp; Resources Hub</a:t>
            </a:r>
          </a:p>
          <a:p>
            <a:pPr marL="6826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3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en-US" sz="2300" dirty="0" smtClean="0">
                <a:solidFill>
                  <a:srgbClr val="000000"/>
                </a:solidFill>
                <a:hlinkClick r:id="rId3"/>
              </a:rPr>
              <a:t>umanitoba.ca/computing/renewal/aurora/finance/index.html</a:t>
            </a:r>
            <a:endParaRPr lang="en-US" sz="2300" dirty="0" smtClean="0">
              <a:solidFill>
                <a:srgbClr val="000000"/>
              </a:solidFill>
            </a:endParaRP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/>
              <a:t>ASK Aurora! Sessions</a:t>
            </a:r>
          </a:p>
          <a:p>
            <a:pPr marL="808038" lvl="1" indent="-533400">
              <a:spcBef>
                <a:spcPts val="600"/>
              </a:spcBef>
              <a:spcAft>
                <a:spcPts val="600"/>
              </a:spcAft>
            </a:pPr>
            <a:r>
              <a:rPr lang="en-US" sz="2300" dirty="0" smtClean="0"/>
              <a:t>Subscribe to our client mailing list to stay up to date!</a:t>
            </a:r>
          </a:p>
          <a:p>
            <a:pPr marL="682625" lvl="2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sz="2000" dirty="0" smtClean="0">
                <a:solidFill>
                  <a:srgbClr val="000000"/>
                </a:solidFill>
                <a:hlinkClick r:id="rId4"/>
              </a:rPr>
              <a:t>umanitoba.ca/computing/renewal/aurora/finance/subscribe_to_list.html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682625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Questions</a:t>
            </a:r>
            <a:endParaRPr lang="en-US" sz="3800" dirty="0"/>
          </a:p>
        </p:txBody>
      </p:sp>
      <p:pic>
        <p:nvPicPr>
          <p:cNvPr id="4" name="Picture 3" descr="Question mark."/>
          <p:cNvPicPr>
            <a:picLocks noChangeAspect="1"/>
          </p:cNvPicPr>
          <p:nvPr/>
        </p:nvPicPr>
        <p:blipFill>
          <a:blip r:embed="rId3" cstate="print"/>
          <a:srcRect t="6400" b="2400"/>
          <a:stretch>
            <a:fillRect/>
          </a:stretch>
        </p:blipFill>
        <p:spPr bwMode="auto">
          <a:xfrm>
            <a:off x="2592387" y="1905000"/>
            <a:ext cx="4495800" cy="410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61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646" y="3007360"/>
            <a:ext cx="6667129" cy="731520"/>
          </a:xfrm>
        </p:spPr>
        <p:txBody>
          <a:bodyPr tIns="0"/>
          <a:lstStyle/>
          <a:p>
            <a:pPr algn="ctr"/>
            <a:r>
              <a:rPr lang="en-US" b="1" dirty="0" smtClean="0"/>
              <a:t>Thank you!</a:t>
            </a:r>
            <a:endParaRPr lang="en-US" b="1" dirty="0"/>
          </a:p>
        </p:txBody>
      </p:sp>
      <p:pic>
        <p:nvPicPr>
          <p:cNvPr id="5" name="Picture 7" descr="Aurora Finance logo."/>
          <p:cNvPicPr>
            <a:picLocks noChangeAspect="1"/>
          </p:cNvPicPr>
          <p:nvPr/>
        </p:nvPicPr>
        <p:blipFill>
          <a:blip r:embed="rId3" cstate="print"/>
          <a:srcRect l="8630" t="8160" r="10827" b="8202"/>
          <a:stretch>
            <a:fillRect/>
          </a:stretch>
        </p:blipFill>
        <p:spPr bwMode="auto">
          <a:xfrm>
            <a:off x="2439195" y="4389122"/>
            <a:ext cx="4780994" cy="233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7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/>
          <a:p>
            <a:r>
              <a:rPr lang="en-US" sz="3800" dirty="0"/>
              <a:t>Expectations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306387" y="1752600"/>
            <a:ext cx="906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marL="688975" indent="-365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C21C"/>
              </a:buClr>
              <a:buSzPct val="110000"/>
              <a:buFont typeface="Wingdings" pitchFamily="2" charset="2"/>
              <a:buChar char="§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63613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DD503"/>
              </a:buClr>
              <a:buSzPct val="70000"/>
              <a:buFont typeface="Wingdings 2" pitchFamily="18" charset="2"/>
              <a:buChar char=""/>
              <a:defRPr sz="2800">
                <a:solidFill>
                  <a:schemeClr val="tx2"/>
                </a:solidFill>
                <a:latin typeface="+mn-lt"/>
              </a:defRPr>
            </a:lvl2pPr>
            <a:lvl3pPr marL="1371600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+mn-lt"/>
              </a:defRPr>
            </a:lvl3pPr>
            <a:lvl4pPr marL="1820863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SzPct val="60000"/>
              <a:buFont typeface="Wingdings 2" pitchFamily="18" charset="2"/>
              <a:buChar char=""/>
              <a:defRPr sz="2000">
                <a:solidFill>
                  <a:schemeClr val="tx2"/>
                </a:solidFill>
                <a:latin typeface="+mn-lt"/>
              </a:defRPr>
            </a:lvl4pPr>
            <a:lvl5pPr marL="2289175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682251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69934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657616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145299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dirty="0" smtClean="0"/>
              <a:t>By the end of today’s session you will be able to: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 smtClean="0"/>
              <a:t>Run reports from the grid and menus</a:t>
            </a:r>
            <a:endParaRPr lang="en-CA" sz="2600" dirty="0"/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 smtClean="0"/>
              <a:t>Use report filter options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 smtClean="0"/>
              <a:t>View reports in different formats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2600" dirty="0" smtClean="0"/>
              <a:t>Customize and Save your reports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Confidently </a:t>
            </a:r>
            <a:r>
              <a:rPr lang="en-US" sz="2600" dirty="0"/>
              <a:t>produce and interpret financial reports for your department/unit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CA" sz="2600" dirty="0" smtClean="0"/>
          </a:p>
          <a:p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81761"/>
            <a:ext cx="9450388" cy="5361093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6BC21C"/>
              </a:buClr>
              <a:buNone/>
              <a:tabLst>
                <a:tab pos="404813" algn="l"/>
              </a:tabLst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rgbClr val="6BC21C"/>
              </a:buClr>
              <a:tabLst>
                <a:tab pos="404813" algn="l"/>
              </a:tabLst>
            </a:pPr>
            <a:r>
              <a:rPr lang="en-US" sz="2800" b="1" dirty="0" smtClean="0">
                <a:solidFill>
                  <a:schemeClr val="tx2"/>
                </a:solidFill>
              </a:rPr>
              <a:t>FAST: What is it?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944562" lvl="1" indent="-457200">
              <a:spcAft>
                <a:spcPts val="600"/>
              </a:spcAft>
              <a:buClr>
                <a:srgbClr val="6BC21C"/>
              </a:buClr>
              <a:buSzPct val="70000"/>
              <a:buFont typeface="Wingdings" panose="05000000000000000000" pitchFamily="2" charset="2"/>
              <a:buChar char="§"/>
              <a:tabLst>
                <a:tab pos="404813" algn="l"/>
              </a:tabLst>
            </a:pPr>
            <a:r>
              <a:rPr lang="en-US" b="1" dirty="0" smtClean="0">
                <a:solidFill>
                  <a:srgbClr val="7DD503"/>
                </a:solidFill>
              </a:rPr>
              <a:t>F</a:t>
            </a:r>
            <a:r>
              <a:rPr lang="en-US" dirty="0" smtClean="0">
                <a:solidFill>
                  <a:schemeClr val="tx2"/>
                </a:solidFill>
              </a:rPr>
              <a:t>inancial </a:t>
            </a:r>
            <a:r>
              <a:rPr lang="en-US" b="1" dirty="0" smtClean="0">
                <a:solidFill>
                  <a:srgbClr val="7DD503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dministration </a:t>
            </a:r>
            <a:r>
              <a:rPr lang="en-US" b="1" dirty="0" smtClean="0">
                <a:solidFill>
                  <a:srgbClr val="7DD503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upport </a:t>
            </a:r>
            <a:r>
              <a:rPr lang="en-US" b="1" dirty="0" smtClean="0">
                <a:solidFill>
                  <a:srgbClr val="7DD503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ool</a:t>
            </a:r>
          </a:p>
          <a:p>
            <a:pPr marL="944562" lvl="1" indent="-457200">
              <a:spcAft>
                <a:spcPts val="600"/>
              </a:spcAft>
              <a:buClr>
                <a:srgbClr val="6BC21C"/>
              </a:buClr>
              <a:buSzPct val="70000"/>
              <a:buFont typeface="Wingdings" panose="05000000000000000000" pitchFamily="2" charset="2"/>
              <a:buChar char="§"/>
              <a:tabLst>
                <a:tab pos="40481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Houses 3 applications</a:t>
            </a:r>
          </a:p>
          <a:p>
            <a:pPr marL="2316486" lvl="4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Accounts Receivable</a:t>
            </a:r>
          </a:p>
          <a:p>
            <a:pPr marL="2316486" lvl="4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Budget Transfers</a:t>
            </a:r>
          </a:p>
          <a:p>
            <a:pPr marL="2316486" lvl="4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Finance Reporting</a:t>
            </a:r>
          </a:p>
          <a:p>
            <a:pPr marL="914400" lvl="1" indent="-427038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>
              <a:solidFill>
                <a:srgbClr val="020CCE"/>
              </a:solidFill>
            </a:endParaRPr>
          </a:p>
        </p:txBody>
      </p:sp>
      <p:cxnSp>
        <p:nvCxnSpPr>
          <p:cNvPr id="4" name="Straight Arrow Connector 3" descr="Arrow pointing towards accounts receivable."/>
          <p:cNvCxnSpPr/>
          <p:nvPr>
            <p:custDataLst>
              <p:tags r:id="rId1"/>
            </p:custDataLst>
          </p:nvPr>
        </p:nvCxnSpPr>
        <p:spPr>
          <a:xfrm>
            <a:off x="1525587" y="3960812"/>
            <a:ext cx="584861" cy="1588"/>
          </a:xfrm>
          <a:prstGeom prst="straightConnector1">
            <a:avLst/>
          </a:prstGeom>
          <a:ln w="22225">
            <a:solidFill>
              <a:srgbClr val="020CCE"/>
            </a:solidFill>
            <a:tailEnd type="stealth" w="lg" len="lg"/>
          </a:ln>
          <a:effectLst>
            <a:outerShdw blurRad="50800" dist="50800" dir="5400000" sx="95000" sy="95000" algn="ctr" rotWithShape="0">
              <a:srgbClr val="020CCE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 descr="Arrow pointing towards budget transfers."/>
          <p:cNvCxnSpPr/>
          <p:nvPr>
            <p:custDataLst>
              <p:tags r:id="rId2"/>
            </p:custDataLst>
          </p:nvPr>
        </p:nvCxnSpPr>
        <p:spPr>
          <a:xfrm>
            <a:off x="1525587" y="4570412"/>
            <a:ext cx="584861" cy="1588"/>
          </a:xfrm>
          <a:prstGeom prst="straightConnector1">
            <a:avLst/>
          </a:prstGeom>
          <a:ln w="22225">
            <a:solidFill>
              <a:srgbClr val="020CCE"/>
            </a:solidFill>
            <a:tailEnd type="stealth" w="lg" len="lg"/>
          </a:ln>
          <a:effectLst>
            <a:outerShdw blurRad="50800" dist="50800" dir="5400000" sx="95000" sy="95000" algn="ctr" rotWithShape="0">
              <a:srgbClr val="020CCE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 descr="Arrow pointing toward Finance Reporting."/>
          <p:cNvCxnSpPr/>
          <p:nvPr>
            <p:custDataLst>
              <p:tags r:id="rId3"/>
            </p:custDataLst>
          </p:nvPr>
        </p:nvCxnSpPr>
        <p:spPr>
          <a:xfrm>
            <a:off x="1525587" y="5180012"/>
            <a:ext cx="584861" cy="1588"/>
          </a:xfrm>
          <a:prstGeom prst="straightConnector1">
            <a:avLst/>
          </a:prstGeom>
          <a:ln w="22225">
            <a:solidFill>
              <a:srgbClr val="020CCE"/>
            </a:solidFill>
            <a:tailEnd type="stealth" w="lg" len="lg"/>
          </a:ln>
          <a:effectLst>
            <a:outerShdw blurRad="50800" dist="50800" dir="5400000" sx="95000" sy="95000" algn="ctr" rotWithShape="0">
              <a:srgbClr val="020CCE">
                <a:alpha val="6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 descr="Star identifying finance reporting as the focus."/>
          <p:cNvSpPr/>
          <p:nvPr/>
        </p:nvSpPr>
        <p:spPr>
          <a:xfrm>
            <a:off x="5485254" y="4875212"/>
            <a:ext cx="609600" cy="609600"/>
          </a:xfrm>
          <a:prstGeom prst="star5">
            <a:avLst/>
          </a:prstGeom>
          <a:solidFill>
            <a:srgbClr val="7DD503"/>
          </a:solidFill>
          <a:ln>
            <a:solidFill>
              <a:srgbClr val="7DD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381761"/>
            <a:ext cx="9450388" cy="5361093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6BC21C"/>
              </a:buClr>
              <a:buNone/>
              <a:tabLst>
                <a:tab pos="404813" algn="l"/>
              </a:tabLst>
            </a:pPr>
            <a:endParaRPr lang="en-US" sz="1000" b="1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  <a:buClr>
                <a:srgbClr val="6BC21C"/>
              </a:buClr>
              <a:tabLst>
                <a:tab pos="404813" algn="l"/>
              </a:tabLst>
            </a:pPr>
            <a:r>
              <a:rPr lang="en-US" sz="2800" dirty="0" smtClean="0">
                <a:solidFill>
                  <a:schemeClr val="tx2"/>
                </a:solidFill>
              </a:rPr>
              <a:t>Dynamic, web-based budgeting and reporting tool</a:t>
            </a:r>
          </a:p>
          <a:p>
            <a:pPr marL="944562" lvl="1" indent="-457200">
              <a:spcAft>
                <a:spcPts val="600"/>
              </a:spcAft>
              <a:buClr>
                <a:srgbClr val="6BC21C"/>
              </a:buClr>
              <a:buSzPct val="70000"/>
              <a:buFont typeface="Wingdings" panose="05000000000000000000" pitchFamily="2" charset="2"/>
              <a:buChar char="§"/>
              <a:tabLst>
                <a:tab pos="40481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Downloads data from Banner Finance and presents financial information in an easy-to-read format</a:t>
            </a:r>
          </a:p>
          <a:p>
            <a:pPr marL="944562" lvl="1" indent="-457200">
              <a:spcAft>
                <a:spcPts val="600"/>
              </a:spcAft>
              <a:buClr>
                <a:srgbClr val="6BC21C"/>
              </a:buClr>
              <a:buSzPct val="70000"/>
              <a:buFont typeface="Wingdings" panose="05000000000000000000" pitchFamily="2" charset="2"/>
              <a:buChar char="§"/>
              <a:tabLst>
                <a:tab pos="404813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Updates every morning</a:t>
            </a:r>
          </a:p>
          <a:p>
            <a:pPr marL="487362" lvl="1" indent="0">
              <a:spcAft>
                <a:spcPts val="600"/>
              </a:spcAft>
              <a:buClr>
                <a:srgbClr val="6BC21C"/>
              </a:buClr>
              <a:buSzPct val="70000"/>
              <a:buNone/>
              <a:tabLst>
                <a:tab pos="404813" algn="l"/>
              </a:tabLst>
            </a:pPr>
            <a:r>
              <a:rPr lang="en-US" sz="3300" dirty="0" smtClean="0">
                <a:solidFill>
                  <a:schemeClr val="tx2"/>
                </a:solidFill>
              </a:rPr>
              <a:t/>
            </a:r>
            <a:br>
              <a:rPr lang="en-US" sz="3300" dirty="0" smtClean="0">
                <a:solidFill>
                  <a:schemeClr val="tx2"/>
                </a:solidFill>
              </a:rPr>
            </a:br>
            <a:endParaRPr lang="en-US" sz="3300" dirty="0">
              <a:solidFill>
                <a:srgbClr val="020CCE"/>
              </a:solidFill>
            </a:endParaRPr>
          </a:p>
        </p:txBody>
      </p:sp>
      <p:pic>
        <p:nvPicPr>
          <p:cNvPr id="9" name="Picture 8" descr="Screenshot of fast reporting pag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" y="4267200"/>
            <a:ext cx="9601200" cy="2590800"/>
          </a:xfrm>
          <a:prstGeom prst="rect">
            <a:avLst/>
          </a:prstGeom>
        </p:spPr>
      </p:pic>
      <p:sp>
        <p:nvSpPr>
          <p:cNvPr id="8" name="Rounded Rectangle 7" descr="Circle around data as of."/>
          <p:cNvSpPr/>
          <p:nvPr/>
        </p:nvSpPr>
        <p:spPr>
          <a:xfrm>
            <a:off x="7240587" y="5447409"/>
            <a:ext cx="2438400" cy="381000"/>
          </a:xfrm>
          <a:prstGeom prst="roundRect">
            <a:avLst/>
          </a:prstGeom>
          <a:solidFill>
            <a:srgbClr val="FF0000">
              <a:alpha val="0"/>
            </a:srgb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676400"/>
            <a:ext cx="9296400" cy="48768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600"/>
              </a:spcAft>
              <a:buNone/>
            </a:pPr>
            <a:r>
              <a:rPr lang="en-CA" sz="2800" dirty="0"/>
              <a:t>FAST is accessed from the </a:t>
            </a:r>
            <a:r>
              <a:rPr lang="en-CA" sz="2800" dirty="0" smtClean="0"/>
              <a:t>U of M </a:t>
            </a:r>
            <a:r>
              <a:rPr lang="en-CA" sz="2800" dirty="0"/>
              <a:t>homepage. </a:t>
            </a:r>
            <a:endParaRPr lang="en-CA" sz="2800" dirty="0" smtClean="0"/>
          </a:p>
          <a:p>
            <a:pPr marL="518161" indent="-457200">
              <a:spcAft>
                <a:spcPts val="1200"/>
              </a:spcAft>
            </a:pPr>
            <a:r>
              <a:rPr lang="en-CA" sz="2600" dirty="0" smtClean="0"/>
              <a:t>You </a:t>
            </a:r>
            <a:r>
              <a:rPr lang="en-CA" sz="2600" dirty="0"/>
              <a:t>will need to know your UMnetID &amp; </a:t>
            </a:r>
            <a:r>
              <a:rPr lang="en-CA" sz="2600" dirty="0" smtClean="0"/>
              <a:t>password</a:t>
            </a: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 smtClean="0"/>
              <a:t>In FAST, </a:t>
            </a:r>
            <a:r>
              <a:rPr lang="en-CA" sz="2800" dirty="0"/>
              <a:t>select the </a:t>
            </a:r>
            <a:r>
              <a:rPr lang="en-CA" sz="2800" b="1" i="1" dirty="0"/>
              <a:t>Finance Reporting </a:t>
            </a:r>
            <a:r>
              <a:rPr lang="en-CA" sz="2800" dirty="0"/>
              <a:t>application…</a:t>
            </a:r>
          </a:p>
          <a:p>
            <a:pPr marL="60961" indent="0">
              <a:spcAft>
                <a:spcPts val="1200"/>
              </a:spcAft>
              <a:buNone/>
            </a:pP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  <a:p>
            <a:pPr marL="60961" indent="0">
              <a:spcAft>
                <a:spcPts val="1200"/>
              </a:spcAft>
              <a:buNone/>
            </a:pPr>
            <a:endParaRPr lang="en-CA" sz="2800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 </a:t>
            </a:r>
            <a:endParaRPr lang="en-CA" sz="2600" dirty="0" smtClean="0">
              <a:solidFill>
                <a:schemeClr val="tx2"/>
              </a:solidFill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54990" y="4495800"/>
            <a:ext cx="4572000" cy="20159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  <a:effectLst/>
                <a:latin typeface="Arial"/>
                <a:ea typeface="Calibri"/>
              </a:rPr>
              <a:t>Available applications in FAST will depend on the roles assigned to you for your current position.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  <a:latin typeface="Arial"/>
                <a:ea typeface="Calibri"/>
              </a:rPr>
              <a:t>Most people will have Finance Reporting as a minimum if working with UofM Funds.</a:t>
            </a:r>
            <a:r>
              <a:rPr lang="en-US" sz="2000" dirty="0" smtClean="0">
                <a:solidFill>
                  <a:schemeClr val="tx2"/>
                </a:solidFill>
                <a:effectLst/>
                <a:latin typeface="Arial"/>
                <a:ea typeface="Calibri"/>
              </a:rPr>
              <a:t> </a:t>
            </a:r>
            <a:endParaRPr lang="en-CA" sz="2000" dirty="0">
              <a:solidFill>
                <a:schemeClr val="tx2"/>
              </a:solidFill>
              <a:effectLst/>
              <a:latin typeface="Arial"/>
              <a:ea typeface="Calibri"/>
            </a:endParaRPr>
          </a:p>
        </p:txBody>
      </p:sp>
      <p:pic>
        <p:nvPicPr>
          <p:cNvPr id="1026" name="Picture 2" descr="Screenshot of modules listed in FAS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3"/>
          <a:stretch/>
        </p:blipFill>
        <p:spPr bwMode="auto">
          <a:xfrm>
            <a:off x="687387" y="4562597"/>
            <a:ext cx="3957379" cy="18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41" descr="Arrow pointing toward Finance Reporting."/>
          <p:cNvSpPr>
            <a:spLocks noChangeArrowheads="1"/>
          </p:cNvSpPr>
          <p:nvPr/>
        </p:nvSpPr>
        <p:spPr bwMode="auto">
          <a:xfrm rot="5400000">
            <a:off x="3389898" y="5647788"/>
            <a:ext cx="161925" cy="575945"/>
          </a:xfrm>
          <a:prstGeom prst="downArrow">
            <a:avLst>
              <a:gd name="adj1" fmla="val 50000"/>
              <a:gd name="adj2" fmla="val 88922"/>
            </a:avLst>
          </a:prstGeom>
          <a:solidFill>
            <a:srgbClr val="020CCE">
              <a:alpha val="87000"/>
            </a:srgbClr>
          </a:solidFill>
          <a:ln w="12700">
            <a:solidFill>
              <a:srgbClr val="020CCE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pic>
        <p:nvPicPr>
          <p:cNvPr id="4" name="Picture 3" descr="Screenshot of reporting homepag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" y="2523691"/>
            <a:ext cx="6314986" cy="41057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447800"/>
            <a:ext cx="9297988" cy="56388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The FAST </a:t>
            </a:r>
            <a:r>
              <a:rPr lang="en-CA" sz="2800" dirty="0" smtClean="0"/>
              <a:t>Reporting homepage allows you to access</a:t>
            </a:r>
          </a:p>
          <a:p>
            <a:pPr marL="60961" indent="0">
              <a:spcAft>
                <a:spcPts val="1200"/>
              </a:spcAft>
              <a:buNone/>
            </a:pPr>
            <a:r>
              <a:rPr lang="en-US" sz="2800" b="1" dirty="0" smtClean="0"/>
              <a:t>1</a:t>
            </a:r>
            <a:r>
              <a:rPr lang="en-US" sz="2800" b="1" dirty="0"/>
              <a:t>.</a:t>
            </a:r>
            <a:endParaRPr lang="en-CA" sz="2800" b="1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b="1" dirty="0" smtClean="0"/>
              <a:t>2.</a:t>
            </a:r>
            <a:br>
              <a:rPr lang="en-CA" sz="2800" b="1" dirty="0" smtClean="0"/>
            </a:br>
            <a:r>
              <a:rPr lang="en-CA" sz="2800" b="1" dirty="0" smtClean="0"/>
              <a:t/>
            </a:r>
            <a:br>
              <a:rPr lang="en-CA" sz="2800" b="1" dirty="0" smtClean="0"/>
            </a:br>
            <a:endParaRPr lang="en-CA" sz="2800" b="1" dirty="0" smtClean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b="1" dirty="0" smtClean="0"/>
              <a:t/>
            </a:r>
            <a:br>
              <a:rPr lang="en-CA" sz="2800" b="1" dirty="0" smtClean="0"/>
            </a:br>
            <a:r>
              <a:rPr lang="en-CA" sz="2800" b="1" dirty="0" smtClean="0"/>
              <a:t/>
            </a:r>
            <a:br>
              <a:rPr lang="en-CA" sz="2800" b="1" dirty="0" smtClean="0"/>
            </a:br>
            <a:endParaRPr lang="en-CA" sz="2800" b="1" dirty="0" smtClean="0"/>
          </a:p>
          <a:p>
            <a:pPr marL="60961" indent="0">
              <a:spcAft>
                <a:spcPts val="1200"/>
              </a:spcAft>
              <a:buNone/>
            </a:pPr>
            <a:endParaRPr lang="en-CA" sz="2800" dirty="0"/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/>
              <a:t> </a:t>
            </a:r>
            <a:endParaRPr lang="en-CA" sz="2600" dirty="0" smtClean="0">
              <a:solidFill>
                <a:schemeClr val="tx2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16187" y="3813716"/>
            <a:ext cx="609600" cy="5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3</a:t>
            </a:r>
            <a:r>
              <a:rPr lang="en-US" sz="1400" b="1" dirty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en-US" sz="11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63787" y="6019800"/>
            <a:ext cx="609600" cy="52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chemeClr val="tx2"/>
                </a:solidFill>
                <a:latin typeface="Calibri"/>
                <a:ea typeface="Calibri"/>
                <a:cs typeface="Times New Roman"/>
              </a:rPr>
              <a:t>4</a:t>
            </a:r>
            <a:r>
              <a:rPr lang="en-US" sz="1400" b="1" dirty="0" smtClean="0">
                <a:solidFill>
                  <a:schemeClr val="tx2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endParaRPr lang="en-US" sz="11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707187" y="3675569"/>
            <a:ext cx="2897188" cy="24150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Menus</a:t>
            </a:r>
            <a:endParaRPr lang="en-CA" sz="20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Quick Access Tabs</a:t>
            </a:r>
            <a:endParaRPr lang="en-CA" sz="20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CA" sz="2000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Query Grid</a:t>
            </a:r>
            <a:endParaRPr lang="en-CA" sz="20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CA" sz="2000" dirty="0" smtClean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Clear your query in one click</a:t>
            </a:r>
            <a:endParaRPr lang="en-CA" sz="20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chemeClr val="tx2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en-CA" sz="2400" dirty="0">
              <a:solidFill>
                <a:schemeClr val="tx2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120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7" y="1905000"/>
            <a:ext cx="9296400" cy="48768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518161" indent="-457200">
              <a:spcAft>
                <a:spcPts val="1200"/>
              </a:spcAft>
            </a:pPr>
            <a:r>
              <a:rPr lang="en-US" sz="2800" dirty="0" smtClean="0">
                <a:solidFill>
                  <a:schemeClr val="tx2"/>
                </a:solidFill>
              </a:rPr>
              <a:t>There are multiple reports available to you in FAST to help manage your budget , expenditures and revenue.</a:t>
            </a:r>
          </a:p>
          <a:p>
            <a:pPr marL="518161" indent="-457200"/>
            <a:r>
              <a:rPr lang="en-CA" sz="2800" dirty="0" smtClean="0">
                <a:solidFill>
                  <a:schemeClr val="tx2"/>
                </a:solidFill>
              </a:rPr>
              <a:t>Each report can be:</a:t>
            </a:r>
          </a:p>
          <a:p>
            <a:pPr marL="1200786" lvl="2" indent="-457200">
              <a:buClr>
                <a:srgbClr val="6BC21C"/>
              </a:buClr>
            </a:pPr>
            <a:r>
              <a:rPr lang="en-CA" dirty="0"/>
              <a:t>V</a:t>
            </a:r>
            <a:r>
              <a:rPr lang="en-CA" dirty="0" smtClean="0">
                <a:solidFill>
                  <a:schemeClr val="tx2"/>
                </a:solidFill>
              </a:rPr>
              <a:t>iewed in several ways</a:t>
            </a:r>
          </a:p>
          <a:p>
            <a:pPr marL="1200786" lvl="2" indent="-457200">
              <a:buClr>
                <a:srgbClr val="6BC21C"/>
              </a:buClr>
            </a:pPr>
            <a:r>
              <a:rPr lang="en-CA" dirty="0" smtClean="0"/>
              <a:t>Customized by you</a:t>
            </a:r>
          </a:p>
          <a:p>
            <a:pPr marL="1200786" lvl="2" indent="-457200">
              <a:buClr>
                <a:srgbClr val="6BC21C"/>
              </a:buClr>
            </a:pPr>
            <a:r>
              <a:rPr lang="en-CA" dirty="0" smtClean="0">
                <a:solidFill>
                  <a:schemeClr val="tx2"/>
                </a:solidFill>
              </a:rPr>
              <a:t>Saved to your personal dashboard</a:t>
            </a:r>
          </a:p>
          <a:p>
            <a:pPr marL="335599" lvl="1" indent="0">
              <a:buClr>
                <a:srgbClr val="6BC21C"/>
              </a:buClr>
              <a:buNone/>
            </a:pPr>
            <a:endParaRPr lang="en-CA" sz="2600" dirty="0" smtClean="0">
              <a:solidFill>
                <a:schemeClr val="tx2"/>
              </a:solidFill>
            </a:endParaRPr>
          </a:p>
          <a:p>
            <a:pPr marL="518161" lvl="1" indent="-457200">
              <a:spcAft>
                <a:spcPts val="1200"/>
              </a:spcAft>
              <a:buClr>
                <a:srgbClr val="6BC21C"/>
              </a:buClr>
              <a:buSzPct val="110000"/>
              <a:buFont typeface="Wingdings" panose="05000000000000000000" pitchFamily="2" charset="2"/>
              <a:buChar char="§"/>
            </a:pPr>
            <a:r>
              <a:rPr lang="en-CA" dirty="0" smtClean="0">
                <a:ea typeface="+mn-ea"/>
                <a:cs typeface="+mn-cs"/>
              </a:rPr>
              <a:t>Reports </a:t>
            </a:r>
            <a:r>
              <a:rPr lang="en-CA" dirty="0">
                <a:ea typeface="+mn-ea"/>
                <a:cs typeface="+mn-cs"/>
              </a:rPr>
              <a:t>can be accessed through the drop down menu </a:t>
            </a:r>
            <a:r>
              <a:rPr lang="en-CA" dirty="0" smtClean="0">
                <a:ea typeface="+mn-ea"/>
                <a:cs typeface="+mn-cs"/>
              </a:rPr>
              <a:t>on the </a:t>
            </a:r>
            <a:r>
              <a:rPr lang="en-CA" dirty="0">
                <a:ea typeface="+mn-ea"/>
                <a:cs typeface="+mn-cs"/>
              </a:rPr>
              <a:t>grid </a:t>
            </a:r>
            <a:r>
              <a:rPr lang="en-CA" b="1" i="1" dirty="0">
                <a:ea typeface="+mn-ea"/>
                <a:cs typeface="+mn-cs"/>
              </a:rPr>
              <a:t>or</a:t>
            </a:r>
            <a:r>
              <a:rPr lang="en-CA" dirty="0">
                <a:ea typeface="+mn-ea"/>
                <a:cs typeface="+mn-cs"/>
              </a:rPr>
              <a:t> through the </a:t>
            </a:r>
            <a:r>
              <a:rPr lang="en-CA" dirty="0" smtClean="0">
                <a:ea typeface="+mn-ea"/>
                <a:cs typeface="+mn-cs"/>
              </a:rPr>
              <a:t>menus.</a:t>
            </a:r>
            <a:endParaRPr lang="en-CA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6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 smtClean="0"/>
              <a:t>FAST Reporting Basics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6" y="1752600"/>
            <a:ext cx="8153401" cy="5029200"/>
          </a:xfrm>
        </p:spPr>
        <p:txBody>
          <a:bodyPr/>
          <a:lstStyle/>
          <a:p>
            <a:pPr marL="487682" lvl="1" indent="0">
              <a:buClr>
                <a:srgbClr val="6BC21C"/>
              </a:buClr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60961" indent="0">
              <a:spcAft>
                <a:spcPts val="1200"/>
              </a:spcAft>
              <a:buNone/>
            </a:pPr>
            <a:r>
              <a:rPr lang="en-CA" sz="2800" dirty="0" smtClean="0"/>
              <a:t>Reports available </a:t>
            </a:r>
            <a:r>
              <a:rPr lang="en-CA" sz="2800" dirty="0"/>
              <a:t>in </a:t>
            </a:r>
            <a:r>
              <a:rPr lang="en-CA" sz="2800" dirty="0" smtClean="0"/>
              <a:t>the </a:t>
            </a:r>
            <a:r>
              <a:rPr lang="en-CA" sz="2800" b="1" dirty="0" smtClean="0"/>
              <a:t>drop down list </a:t>
            </a:r>
            <a:r>
              <a:rPr lang="en-CA" sz="2800" dirty="0" smtClean="0"/>
              <a:t>include:</a:t>
            </a:r>
            <a:endParaRPr lang="en-CA" sz="2800" dirty="0"/>
          </a:p>
          <a:p>
            <a:r>
              <a:rPr lang="en-US" sz="2200" dirty="0"/>
              <a:t>Revenue and Expenditure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Statement</a:t>
            </a:r>
            <a:endParaRPr lang="en-CA" sz="2200" b="1" dirty="0"/>
          </a:p>
          <a:p>
            <a:r>
              <a:rPr lang="en-US" sz="2200" dirty="0"/>
              <a:t>Endowment Report</a:t>
            </a:r>
            <a:endParaRPr lang="en-CA" sz="2200" b="1" dirty="0"/>
          </a:p>
          <a:p>
            <a:r>
              <a:rPr lang="en-US" sz="2200" dirty="0"/>
              <a:t>Expenditures Only Report</a:t>
            </a:r>
            <a:endParaRPr lang="en-CA" sz="2200" b="1" dirty="0"/>
          </a:p>
          <a:p>
            <a:r>
              <a:rPr lang="en-US" sz="2200" dirty="0"/>
              <a:t>Revenues Only Report</a:t>
            </a:r>
            <a:endParaRPr lang="en-CA" sz="2200" b="1" dirty="0"/>
          </a:p>
          <a:p>
            <a:r>
              <a:rPr lang="en-US" sz="2200" dirty="0"/>
              <a:t>Grant Expenditures Report</a:t>
            </a:r>
            <a:endParaRPr lang="en-CA" sz="2200" b="1" dirty="0"/>
          </a:p>
          <a:p>
            <a:r>
              <a:rPr lang="en-US" sz="2200" dirty="0"/>
              <a:t>Grant Revenues Report</a:t>
            </a:r>
            <a:endParaRPr lang="en-CA" sz="2200" b="1" dirty="0"/>
          </a:p>
          <a:p>
            <a:r>
              <a:rPr lang="en-US" sz="2200" dirty="0"/>
              <a:t>Trust Report</a:t>
            </a:r>
            <a:endParaRPr lang="en-CA" sz="2200" b="1" dirty="0"/>
          </a:p>
          <a:p>
            <a:r>
              <a:rPr lang="en-US" sz="2200" dirty="0"/>
              <a:t>Trust Capital </a:t>
            </a:r>
            <a:r>
              <a:rPr lang="en-US" sz="2200" dirty="0" smtClean="0"/>
              <a:t>Report</a:t>
            </a:r>
            <a:endParaRPr lang="en-CA" sz="2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14214" y="2438400"/>
            <a:ext cx="54117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</a:bodyPr>
          <a:lstStyle>
            <a:lvl1pPr marL="688975" indent="-3651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BC21C"/>
              </a:buClr>
              <a:buSzPct val="110000"/>
              <a:buFont typeface="Wingdings" pitchFamily="2" charset="2"/>
              <a:buChar char="§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63613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DD503"/>
              </a:buClr>
              <a:buSzPct val="70000"/>
              <a:buFont typeface="Wingdings 2" pitchFamily="18" charset="2"/>
              <a:buChar char=""/>
              <a:defRPr sz="2800">
                <a:solidFill>
                  <a:schemeClr val="tx2"/>
                </a:solidFill>
                <a:latin typeface="+mn-lt"/>
              </a:defRPr>
            </a:lvl2pPr>
            <a:lvl3pPr marL="1371600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Font typeface="Wingdings" pitchFamily="2" charset="2"/>
              <a:buChar char="§"/>
              <a:defRPr sz="2600">
                <a:solidFill>
                  <a:schemeClr val="tx2"/>
                </a:solidFill>
                <a:latin typeface="+mn-lt"/>
              </a:defRPr>
            </a:lvl3pPr>
            <a:lvl4pPr marL="1820863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SzPct val="60000"/>
              <a:buFont typeface="Wingdings 2" pitchFamily="18" charset="2"/>
              <a:buChar char=""/>
              <a:defRPr sz="2000">
                <a:solidFill>
                  <a:schemeClr val="tx2"/>
                </a:solidFill>
                <a:latin typeface="+mn-lt"/>
              </a:defRPr>
            </a:lvl4pPr>
            <a:lvl5pPr marL="2289175" indent="-2428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20CCD"/>
              </a:buClr>
              <a:buFont typeface="Wingdings" pitchFamily="2" charset="2"/>
              <a:buChar char="§"/>
              <a:defRPr sz="2000">
                <a:solidFill>
                  <a:schemeClr val="tx2"/>
                </a:solidFill>
                <a:latin typeface="+mn-lt"/>
              </a:defRPr>
            </a:lvl5pPr>
            <a:lvl6pPr marL="2682251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169934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657616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4145299" indent="-243841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87682" lvl="1" indent="0" defTabSz="914400">
              <a:buClr>
                <a:srgbClr val="6BC21C"/>
              </a:buClr>
              <a:buFont typeface="Wingdings 2" pitchFamily="18" charset="2"/>
              <a:buNone/>
            </a:pPr>
            <a:endParaRPr lang="en-US" sz="1000" kern="0" dirty="0" smtClean="0"/>
          </a:p>
          <a:p>
            <a:pPr defTabSz="914400"/>
            <a:r>
              <a:rPr lang="en-US" sz="2200" kern="0" dirty="0" smtClean="0"/>
              <a:t>Transaction Details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Document Type Query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My Outstanding Purchase Orders and Requisitions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This Month Budget Changes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Trial Balance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Current year Actuals by Position</a:t>
            </a:r>
            <a:endParaRPr lang="en-CA" sz="2200" b="1" kern="0" dirty="0" smtClean="0"/>
          </a:p>
          <a:p>
            <a:pPr defTabSz="914400"/>
            <a:r>
              <a:rPr lang="en-US" sz="2200" kern="0" dirty="0" smtClean="0"/>
              <a:t>Current Year Budget by Position</a:t>
            </a:r>
            <a:endParaRPr lang="en-CA" sz="2200" b="1" kern="0" dirty="0"/>
          </a:p>
        </p:txBody>
      </p:sp>
    </p:spTree>
    <p:extLst>
      <p:ext uri="{BB962C8B-B14F-4D97-AF65-F5344CB8AC3E}">
        <p14:creationId xmlns:p14="http://schemas.microsoft.com/office/powerpoint/2010/main" val="160661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lEQjI3RCIvPg0KCQk8dWljb2xvciBuYW1lPSJnbG93IiB2YWx1ZT0iMHgzNUQzMzQiLz4NCgkJPHVpY29sb3IgbmFtZT0idGV4dCIgdmFsdWU9IjB4RkZGRkZGIi8+DQoJCTx1aWNvbG9yIG5hbWU9ImxpZ2h0IiB2YWx1ZT0iMHg2RTdENTgiLz4NCgkJPHVpY29sb3IgbmFtZT0ic2hhZG93IiB2YWx1ZT0iMHgwMDAwMDAiLz4NCgkJPHVpY29sb3IgbmFtZT0iYmFja2dyb3VuZCIgdmFsdWU9IjB4N0M5NjZG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ZmFsc2UiLz4NCgkJPHVpcmVwbGFjZSBuYW1lPSJsb2dvIiB2YWx1ZT0iIi8+DQoJCTx1aXJlcGxhY2UgbmFtZT0iYmdpbWFnZSIgdmFsdWU9IiIvPg0KCQk8dWlyZXBsYWNlIG5hbWU9ImluaXRpYWx0YWIiIHZhbHVlPSJvdXRsaW5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jwvY29uZmlndXJhdGlvbj4NCg=="/>
  <p:tag name="MMPROD_UIDATA" val="&lt;database version=&quot;7.0&quot;&gt;&lt;object type=&quot;1&quot; unique_id=&quot;10001&quot;&gt;&lt;property id=&quot;20141&quot; value=&quot;FAST3.6&quot;/&gt;&lt;property id=&quot;20142&quot; value=&quot;A summary of what to expect with the .6 version of FAST Reporting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4&quot; value=&quot;S:\Fin_Sys\ROSE Training Docs\FAST3.6_pptx&quot;/&gt;&lt;property id=&quot;20250&quot; value=&quot;0&quot;/&gt;&lt;property id=&quot;20251&quot; value=&quot;0&quot;/&gt;&lt;property id=&quot;20259&quot; value=&quot;0&quot;/&gt;&lt;object type=&quot;2&quot; unique_id=&quot;10002&quot;&gt;&lt;object type=&quot;3&quot; unique_id=&quot;10003&quot;&gt;&lt;property id=&quot;20148&quot; value=&quot;5&quot;/&gt;&lt;property id=&quot;20300&quot; value=&quot;Slide 1 - &amp;quot;Concur Claimant Training&amp;quot;&quot;/&gt;&lt;property id=&quot;20302&quot; value=&quot;0&quot;/&gt;&lt;property id=&quot;20303&quot; value=&quot;-1&quot;/&gt;&lt;property id=&quot;20307&quot; value=&quot;256&quot;/&gt;&lt;property id=&quot;20309&quot; value=&quot;-1&quot;/&gt;&lt;property id=&quot;20312&quot; value=&quot;0&quot;/&gt;&lt;/object&gt;&lt;object type=&quot;3&quot; unique_id=&quot;10020&quot;&gt;&lt;property id=&quot;20148&quot; value=&quot;5&quot;/&gt;&lt;property id=&quot;20300&quot; value=&quot;Slide 10 - &amp;quot;Thank you!&amp;quot;&quot;/&gt;&lt;property id=&quot;20302&quot; value=&quot;0&quot;/&gt;&lt;property id=&quot;20303&quot; value=&quot;-1&quot;/&gt;&lt;property id=&quot;20307&quot; value=&quot;274&quot;/&gt;&lt;property id=&quot;20309&quot; value=&quot;-1&quot;/&gt;&lt;property id=&quot;20312&quot; value=&quot;0&quot;/&gt;&lt;/object&gt;&lt;object type=&quot;3&quot; unique_id=&quot;10806&quot;&gt;&lt;property id=&quot;20148&quot; value=&quot;5&quot;/&gt;&lt;property id=&quot;20300&quot; value=&quot;Slide 2 - &amp;quot;Agenda&amp;quot;&quot;/&gt;&lt;property id=&quot;20307&quot; value=&quot;282&quot;/&gt;&lt;/object&gt;&lt;object type=&quot;3&quot; unique_id=&quot;11176&quot;&gt;&lt;property id=&quot;20148&quot; value=&quot;5&quot;/&gt;&lt;property id=&quot;20300&quot; value=&quot;Slide 6 - &amp;quot;Expense Reports - Receipts&amp;quot;&quot;/&gt;&lt;property id=&quot;20307&quot; value=&quot;290&quot;/&gt;&lt;/object&gt;&lt;object type=&quot;3&quot; unique_id=&quot;11177&quot;&gt;&lt;property id=&quot;20148&quot; value=&quot;5&quot;/&gt;&lt;property id=&quot;20300&quot; value=&quot;Slide 3 - &amp;quot;REMINDER&amp;quot;&quot;/&gt;&lt;property id=&quot;20307&quot; value=&quot;294&quot;/&gt;&lt;/object&gt;&lt;object type=&quot;3&quot; unique_id=&quot;11179&quot;&gt;&lt;property id=&quot;20148&quot; value=&quot;5&quot;/&gt;&lt;property id=&quot;20300&quot; value=&quot;Slide 8 - &amp;quot;Assistance&amp;quot;&quot;/&gt;&lt;property id=&quot;20307&quot; value=&quot;298&quot;/&gt;&lt;/object&gt;&lt;object type=&quot;3&quot; unique_id=&quot;11180&quot;&gt;&lt;property id=&quot;20148&quot; value=&quot;5&quot;/&gt;&lt;property id=&quot;20300&quot; value=&quot;Slide 9 - &amp;quot;Questions&amp;quot;&quot;/&gt;&lt;property id=&quot;20307&quot; value=&quot;295&quot;/&gt;&lt;/object&gt;&lt;object type=&quot;3&quot; unique_id=&quot;11202&quot;&gt;&lt;property id=&quot;20148&quot; value=&quot;5&quot;/&gt;&lt;property id=&quot;20300&quot; value=&quot;Slide 7 - &amp;quot;Access to Concur&amp;quot;&quot;/&gt;&lt;property id=&quot;20307&quot; value=&quot;299&quot;/&gt;&lt;/object&gt;&lt;object type=&quot;3&quot; unique_id=&quot;11224&quot;&gt;&lt;property id=&quot;20148&quot; value=&quot;5&quot;/&gt;&lt;property id=&quot;20300&quot; value=&quot;Slide 5 - &amp;quot;Reference Number&amp;quot;&quot;/&gt;&lt;property id=&quot;20307&quot; value=&quot;300&quot;/&gt;&lt;/object&gt;&lt;object type=&quot;3&quot; unique_id=&quot;11247&quot;&gt;&lt;property id=&quot;20148&quot; value=&quot;5&quot;/&gt;&lt;property id=&quot;20300&quot; value=&quot;Slide 4 - &amp;quot;Claimant Training Part 1&amp;quot;&quot;/&gt;&lt;property id=&quot;20307&quot; value=&quot;301&quot;/&gt;&lt;/object&gt;&lt;/object&gt;&lt;object type=&quot;8&quot; unique_id=&quot;10040&quot;&gt;&lt;/object&gt;&lt;object type=&quot;10&quot; unique_id=&quot;10061&quot;&gt;&lt;object type=&quot;11&quot; unique_id=&quot;10062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0110&quot;&gt;&lt;/object&gt;&lt;object type=&quot;13&quot; unique_id=&quot;10304&quot;&gt;&lt;/object&gt;&lt;/object&gt;&lt;object type=&quot;4&quot; unique_id=&quot;10063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938E26-9043-4E09-838A-E2C3AAD38ED2}&quot;/&gt;&lt;filename val=&quot;S:\Fin_Sys\ROSE Training Docs\FAST3.6_pptx\data\asimages\{93938E26-9043-4E09-838A-E2C3AAD38ED2}.png&quot;/&gt;&lt;hasEffects val=&quot;1&quot;/&gt;&lt;left val=&quot;228.72&quot;/&gt;&lt;top val=&quot;187.56&quot;/&gt;&lt;width val=&quot;64.92&quot;/&gt;&lt;height val=&quot;30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938E26-9043-4E09-838A-E2C3AAD38ED2}&quot;/&gt;&lt;filename val=&quot;S:\Fin_Sys\ROSE Training Docs\FAST3.6_pptx\data\asimages\{93938E26-9043-4E09-838A-E2C3AAD38ED2}.png&quot;/&gt;&lt;hasEffects val=&quot;1&quot;/&gt;&lt;left val=&quot;228.72&quot;/&gt;&lt;top val=&quot;187.56&quot;/&gt;&lt;width val=&quot;64.92&quot;/&gt;&lt;height val=&quot;30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938E26-9043-4E09-838A-E2C3AAD38ED2}&quot;/&gt;&lt;filename val=&quot;S:\Fin_Sys\ROSE Training Docs\FAST3.6_pptx\data\asimages\{93938E26-9043-4E09-838A-E2C3AAD38ED2}.png&quot;/&gt;&lt;hasEffects val=&quot;1&quot;/&gt;&lt;left val=&quot;228.72&quot;/&gt;&lt;top val=&quot;187.56&quot;/&gt;&lt;width val=&quot;64.92&quot;/&gt;&lt;height val=&quot;30.36&quot;/&gt;&lt;/ThreeDShapeInfo&gt;"/>
</p:tagLst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85130</TotalTime>
  <Words>1150</Words>
  <Application>Microsoft Office PowerPoint</Application>
  <PresentationFormat>Custom</PresentationFormat>
  <Paragraphs>264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Wingdings 2</vt:lpstr>
      <vt:lpstr>ms01_1</vt:lpstr>
      <vt:lpstr>Advanced FAST</vt:lpstr>
      <vt:lpstr>Agenda</vt:lpstr>
      <vt:lpstr>Expectations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Reporting Basics</vt:lpstr>
      <vt:lpstr>FAST Functions</vt:lpstr>
      <vt:lpstr>FAST Functions</vt:lpstr>
      <vt:lpstr>Hands on Reporting</vt:lpstr>
      <vt:lpstr>Additional Reports</vt:lpstr>
      <vt:lpstr>Additional Reports</vt:lpstr>
      <vt:lpstr>Advanced Functions</vt:lpstr>
      <vt:lpstr>Advanced Functions</vt:lpstr>
      <vt:lpstr>Advanced Functions</vt:lpstr>
      <vt:lpstr>Session Summary</vt:lpstr>
      <vt:lpstr>Additional Training</vt:lpstr>
      <vt:lpstr>Assistance</vt:lpstr>
      <vt:lpstr>Questions</vt:lpstr>
      <vt:lpstr>Thank you!</vt:lpstr>
    </vt:vector>
  </TitlesOfParts>
  <Company>University of Manitoba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With FAST 3.6?</dc:title>
  <dc:creator>Kimberlee Potter</dc:creator>
  <cp:lastModifiedBy>Natasha Martin</cp:lastModifiedBy>
  <cp:revision>2901</cp:revision>
  <cp:lastPrinted>2016-08-16T21:46:18Z</cp:lastPrinted>
  <dcterms:created xsi:type="dcterms:W3CDTF">2011-05-26T20:29:45Z</dcterms:created>
  <dcterms:modified xsi:type="dcterms:W3CDTF">2020-03-20T20:41:02Z</dcterms:modified>
</cp:coreProperties>
</file>