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276" r:id="rId4"/>
    <p:sldId id="277" r:id="rId5"/>
    <p:sldId id="293" r:id="rId6"/>
    <p:sldId id="284" r:id="rId7"/>
    <p:sldId id="285" r:id="rId8"/>
    <p:sldId id="286" r:id="rId9"/>
    <p:sldId id="292" r:id="rId10"/>
    <p:sldId id="291" r:id="rId11"/>
    <p:sldId id="294" r:id="rId12"/>
    <p:sldId id="297" r:id="rId13"/>
    <p:sldId id="296" r:id="rId14"/>
    <p:sldId id="295" r:id="rId15"/>
    <p:sldId id="288" r:id="rId16"/>
    <p:sldId id="298" r:id="rId17"/>
    <p:sldId id="300" r:id="rId18"/>
    <p:sldId id="302" r:id="rId19"/>
    <p:sldId id="289" r:id="rId20"/>
    <p:sldId id="290" r:id="rId21"/>
    <p:sldId id="280" r:id="rId22"/>
  </p:sldIdLst>
  <p:sldSz cx="9756775" cy="7315200"/>
  <p:notesSz cx="6858000" cy="9290050"/>
  <p:custDataLst>
    <p:tags r:id="rId25"/>
  </p:custDataLst>
  <p:defaultTextStyle>
    <a:defPPr>
      <a:defRPr lang="en-US"/>
    </a:defPPr>
    <a:lvl1pPr marL="0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682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5365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3046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0728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8411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6093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3776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1458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CCE"/>
    <a:srgbClr val="00AC00"/>
    <a:srgbClr val="008000"/>
    <a:srgbClr val="7DD503"/>
    <a:srgbClr val="6BC21C"/>
    <a:srgbClr val="00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72684" autoAdjust="0"/>
  </p:normalViewPr>
  <p:slideViewPr>
    <p:cSldViewPr>
      <p:cViewPr varScale="1">
        <p:scale>
          <a:sx n="45" d="100"/>
          <a:sy n="45" d="100"/>
        </p:scale>
        <p:origin x="432" y="60"/>
      </p:cViewPr>
      <p:guideLst>
        <p:guide orient="horz" pos="2304"/>
        <p:guide pos="3073"/>
      </p:guideLst>
    </p:cSldViewPr>
  </p:slideViewPr>
  <p:outlineViewPr>
    <p:cViewPr>
      <p:scale>
        <a:sx n="33" d="100"/>
        <a:sy n="33" d="100"/>
      </p:scale>
      <p:origin x="0" y="4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86" y="-84"/>
      </p:cViewPr>
      <p:guideLst>
        <p:guide orient="horz" pos="292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>
              <a:defRPr sz="1300"/>
            </a:lvl1pPr>
          </a:lstStyle>
          <a:p>
            <a:fld id="{7389CAA0-9221-450F-B762-03C238A77EB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3935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3935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>
              <a:defRPr sz="1300"/>
            </a:lvl1pPr>
          </a:lstStyle>
          <a:p>
            <a:fld id="{4CF04BC3-4E87-471B-BC04-8137351788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7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>
              <a:defRPr sz="1300"/>
            </a:lvl1pPr>
          </a:lstStyle>
          <a:p>
            <a:fld id="{0FAE0FC3-C3C7-4270-B7D0-4FCA89844291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1" tIns="46656" rIns="93311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5"/>
            <a:ext cx="5486400" cy="4180522"/>
          </a:xfrm>
          <a:prstGeom prst="rect">
            <a:avLst/>
          </a:prstGeom>
        </p:spPr>
        <p:txBody>
          <a:bodyPr vert="horz" lIns="93311" tIns="46656" rIns="93311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3935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2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>
              <a:defRPr sz="1300"/>
            </a:lvl1pPr>
          </a:lstStyle>
          <a:p>
            <a:fld id="{2D0F1920-51E0-4B39-8B57-41808AA8B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2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682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5365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3046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0728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8411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6093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3776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1458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696913"/>
            <a:ext cx="464502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2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9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13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7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7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24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10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0781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1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0781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1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42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39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209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88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78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32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4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8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42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71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707437" y="0"/>
            <a:ext cx="764280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3089645" y="4307840"/>
            <a:ext cx="6423210" cy="48768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9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87840" y="6827522"/>
            <a:ext cx="2276581" cy="3420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33566" y="6827522"/>
            <a:ext cx="3089646" cy="3420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92356" y="6827522"/>
            <a:ext cx="2276581" cy="3420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131386" y="5882641"/>
            <a:ext cx="1253356" cy="79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>
            <a:spAutoFit/>
          </a:bodyPr>
          <a:lstStyle/>
          <a:p>
            <a:r>
              <a:rPr lang="en-US" sz="1700" b="1" dirty="0"/>
              <a:t>Company</a:t>
            </a:r>
          </a:p>
          <a:p>
            <a:r>
              <a:rPr lang="en-US" sz="2800" b="1" dirty="0"/>
              <a:t>LOGO</a:t>
            </a: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6291089" y="0"/>
            <a:ext cx="3465688" cy="29667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0327" y="2485816"/>
            <a:ext cx="9726286" cy="382693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926080"/>
            <a:ext cx="9756775" cy="76201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3089646" y="3004109"/>
            <a:ext cx="6667129" cy="731520"/>
          </a:xfrm>
          <a:prstGeom prst="rect">
            <a:avLst/>
          </a:prstGeom>
          <a:solidFill>
            <a:srgbClr val="7DD50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3333565" y="3007360"/>
            <a:ext cx="6179291" cy="7315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" name="Picture 19" descr="mouse2.jpg"/>
          <p:cNvPicPr>
            <a:picLocks noChangeAspect="1"/>
          </p:cNvPicPr>
          <p:nvPr userDrawn="1"/>
        </p:nvPicPr>
        <p:blipFill>
          <a:blip r:embed="rId2" cstate="print"/>
          <a:srcRect l="20616"/>
          <a:stretch>
            <a:fillRect/>
          </a:stretch>
        </p:blipFill>
        <p:spPr>
          <a:xfrm>
            <a:off x="81307" y="79979"/>
            <a:ext cx="3089646" cy="2846102"/>
          </a:xfrm>
          <a:prstGeom prst="rect">
            <a:avLst/>
          </a:prstGeom>
        </p:spPr>
      </p:pic>
      <p:pic>
        <p:nvPicPr>
          <p:cNvPr id="23" name="Picture 22" descr="laptop_2.jpg"/>
          <p:cNvPicPr>
            <a:picLocks noChangeAspect="1"/>
          </p:cNvPicPr>
          <p:nvPr userDrawn="1"/>
        </p:nvPicPr>
        <p:blipFill>
          <a:blip r:embed="rId3" cstate="print"/>
          <a:srcRect r="5000"/>
          <a:stretch>
            <a:fillRect/>
          </a:stretch>
        </p:blipFill>
        <p:spPr>
          <a:xfrm>
            <a:off x="3170953" y="0"/>
            <a:ext cx="3089646" cy="2926080"/>
          </a:xfrm>
          <a:prstGeom prst="rect">
            <a:avLst/>
          </a:prstGeom>
        </p:spPr>
      </p:pic>
      <p:sp>
        <p:nvSpPr>
          <p:cNvPr id="19" name="Rectangle 60"/>
          <p:cNvSpPr>
            <a:spLocks noChangeArrowheads="1"/>
          </p:cNvSpPr>
          <p:nvPr userDrawn="1"/>
        </p:nvSpPr>
        <p:spPr bwMode="black">
          <a:xfrm>
            <a:off x="0" y="0"/>
            <a:ext cx="9756775" cy="76201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 userDrawn="1"/>
        </p:nvSpPr>
        <p:spPr bwMode="black">
          <a:xfrm>
            <a:off x="-1" y="0"/>
            <a:ext cx="97568" cy="292608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2" name="Rectangle 60"/>
          <p:cNvSpPr>
            <a:spLocks noChangeArrowheads="1"/>
          </p:cNvSpPr>
          <p:nvPr userDrawn="1"/>
        </p:nvSpPr>
        <p:spPr bwMode="black">
          <a:xfrm>
            <a:off x="3089646" y="0"/>
            <a:ext cx="81307" cy="292608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4" name="Rectangle 60"/>
          <p:cNvSpPr>
            <a:spLocks noChangeArrowheads="1"/>
          </p:cNvSpPr>
          <p:nvPr userDrawn="1"/>
        </p:nvSpPr>
        <p:spPr bwMode="black">
          <a:xfrm>
            <a:off x="6260598" y="0"/>
            <a:ext cx="81307" cy="292608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5620" y="243841"/>
            <a:ext cx="2235929" cy="6499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839" y="243841"/>
            <a:ext cx="6545170" cy="6499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3113" y="243840"/>
            <a:ext cx="6748436" cy="568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7840" y="1381761"/>
            <a:ext cx="8781098" cy="536109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7840" y="6956216"/>
            <a:ext cx="2276581" cy="260773"/>
          </a:xfrm>
        </p:spPr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3566" y="6956216"/>
            <a:ext cx="3089646" cy="26077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356" y="6956216"/>
            <a:ext cx="2276581" cy="260773"/>
          </a:xfrm>
        </p:spPr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18" y="4700694"/>
            <a:ext cx="8293259" cy="145288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718" y="3100496"/>
            <a:ext cx="8293259" cy="16001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87682" indent="0">
              <a:buNone/>
              <a:defRPr sz="1900"/>
            </a:lvl2pPr>
            <a:lvl3pPr marL="975365" indent="0">
              <a:buNone/>
              <a:defRPr sz="1700"/>
            </a:lvl3pPr>
            <a:lvl4pPr marL="1463046" indent="0">
              <a:buNone/>
              <a:defRPr sz="1500"/>
            </a:lvl4pPr>
            <a:lvl5pPr marL="1950728" indent="0">
              <a:buNone/>
              <a:defRPr sz="1500"/>
            </a:lvl5pPr>
            <a:lvl6pPr marL="2438411" indent="0">
              <a:buNone/>
              <a:defRPr sz="1500"/>
            </a:lvl6pPr>
            <a:lvl7pPr marL="2926093" indent="0">
              <a:buNone/>
              <a:defRPr sz="1500"/>
            </a:lvl7pPr>
            <a:lvl8pPr marL="3413776" indent="0">
              <a:buNone/>
              <a:defRPr sz="1500"/>
            </a:lvl8pPr>
            <a:lvl9pPr marL="39014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839" y="1381761"/>
            <a:ext cx="4309242" cy="536109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94" y="1381761"/>
            <a:ext cx="4309242" cy="536109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840" y="292947"/>
            <a:ext cx="8781098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840" y="1637455"/>
            <a:ext cx="431093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682" indent="0">
              <a:buNone/>
              <a:defRPr sz="2000" b="1"/>
            </a:lvl2pPr>
            <a:lvl3pPr marL="975365" indent="0">
              <a:buNone/>
              <a:defRPr sz="1900" b="1"/>
            </a:lvl3pPr>
            <a:lvl4pPr marL="1463046" indent="0">
              <a:buNone/>
              <a:defRPr sz="1700" b="1"/>
            </a:lvl4pPr>
            <a:lvl5pPr marL="1950728" indent="0">
              <a:buNone/>
              <a:defRPr sz="1700" b="1"/>
            </a:lvl5pPr>
            <a:lvl6pPr marL="2438411" indent="0">
              <a:buNone/>
              <a:defRPr sz="1700" b="1"/>
            </a:lvl6pPr>
            <a:lvl7pPr marL="2926093" indent="0">
              <a:buNone/>
              <a:defRPr sz="1700" b="1"/>
            </a:lvl7pPr>
            <a:lvl8pPr marL="3413776" indent="0">
              <a:buNone/>
              <a:defRPr sz="1700" b="1"/>
            </a:lvl8pPr>
            <a:lvl9pPr marL="390145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840" y="2319867"/>
            <a:ext cx="4310937" cy="4214707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6307" y="1637455"/>
            <a:ext cx="4312631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682" indent="0">
              <a:buNone/>
              <a:defRPr sz="2000" b="1"/>
            </a:lvl2pPr>
            <a:lvl3pPr marL="975365" indent="0">
              <a:buNone/>
              <a:defRPr sz="1900" b="1"/>
            </a:lvl3pPr>
            <a:lvl4pPr marL="1463046" indent="0">
              <a:buNone/>
              <a:defRPr sz="1700" b="1"/>
            </a:lvl4pPr>
            <a:lvl5pPr marL="1950728" indent="0">
              <a:buNone/>
              <a:defRPr sz="1700" b="1"/>
            </a:lvl5pPr>
            <a:lvl6pPr marL="2438411" indent="0">
              <a:buNone/>
              <a:defRPr sz="1700" b="1"/>
            </a:lvl6pPr>
            <a:lvl7pPr marL="2926093" indent="0">
              <a:buNone/>
              <a:defRPr sz="1700" b="1"/>
            </a:lvl7pPr>
            <a:lvl8pPr marL="3413776" indent="0">
              <a:buNone/>
              <a:defRPr sz="1700" b="1"/>
            </a:lvl8pPr>
            <a:lvl9pPr marL="390145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6307" y="2319867"/>
            <a:ext cx="4312631" cy="4214707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840" y="291253"/>
            <a:ext cx="3209912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628" y="291254"/>
            <a:ext cx="5454308" cy="6243322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840" y="1530774"/>
            <a:ext cx="3209912" cy="5003802"/>
          </a:xfrm>
        </p:spPr>
        <p:txBody>
          <a:bodyPr/>
          <a:lstStyle>
            <a:lvl1pPr marL="0" indent="0">
              <a:buNone/>
              <a:defRPr sz="1500"/>
            </a:lvl1pPr>
            <a:lvl2pPr marL="487682" indent="0">
              <a:buNone/>
              <a:defRPr sz="1300"/>
            </a:lvl2pPr>
            <a:lvl3pPr marL="975365" indent="0">
              <a:buNone/>
              <a:defRPr sz="1200"/>
            </a:lvl3pPr>
            <a:lvl4pPr marL="1463046" indent="0">
              <a:buNone/>
              <a:defRPr sz="1000"/>
            </a:lvl4pPr>
            <a:lvl5pPr marL="1950728" indent="0">
              <a:buNone/>
              <a:defRPr sz="1000"/>
            </a:lvl5pPr>
            <a:lvl6pPr marL="2438411" indent="0">
              <a:buNone/>
              <a:defRPr sz="1000"/>
            </a:lvl6pPr>
            <a:lvl7pPr marL="2926093" indent="0">
              <a:buNone/>
              <a:defRPr sz="1000"/>
            </a:lvl7pPr>
            <a:lvl8pPr marL="3413776" indent="0">
              <a:buNone/>
              <a:defRPr sz="1000"/>
            </a:lvl8pPr>
            <a:lvl9pPr marL="390145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396" y="5120640"/>
            <a:ext cx="5854065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2396" y="653627"/>
            <a:ext cx="5854065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87682" indent="0">
              <a:buNone/>
              <a:defRPr sz="2900"/>
            </a:lvl2pPr>
            <a:lvl3pPr marL="975365" indent="0">
              <a:buNone/>
              <a:defRPr sz="2600"/>
            </a:lvl3pPr>
            <a:lvl4pPr marL="1463046" indent="0">
              <a:buNone/>
              <a:defRPr sz="2000"/>
            </a:lvl4pPr>
            <a:lvl5pPr marL="1950728" indent="0">
              <a:buNone/>
              <a:defRPr sz="2000"/>
            </a:lvl5pPr>
            <a:lvl6pPr marL="2438411" indent="0">
              <a:buNone/>
              <a:defRPr sz="2000"/>
            </a:lvl6pPr>
            <a:lvl7pPr marL="2926093" indent="0">
              <a:buNone/>
              <a:defRPr sz="2000"/>
            </a:lvl7pPr>
            <a:lvl8pPr marL="3413776" indent="0">
              <a:buNone/>
              <a:defRPr sz="2000"/>
            </a:lvl8pPr>
            <a:lvl9pPr marL="390145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2396" y="5725161"/>
            <a:ext cx="5854065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682" indent="0">
              <a:buNone/>
              <a:defRPr sz="1300"/>
            </a:lvl2pPr>
            <a:lvl3pPr marL="975365" indent="0">
              <a:buNone/>
              <a:defRPr sz="1200"/>
            </a:lvl3pPr>
            <a:lvl4pPr marL="1463046" indent="0">
              <a:buNone/>
              <a:defRPr sz="1000"/>
            </a:lvl4pPr>
            <a:lvl5pPr marL="1950728" indent="0">
              <a:buNone/>
              <a:defRPr sz="1000"/>
            </a:lvl5pPr>
            <a:lvl6pPr marL="2438411" indent="0">
              <a:buNone/>
              <a:defRPr sz="1000"/>
            </a:lvl6pPr>
            <a:lvl7pPr marL="2926093" indent="0">
              <a:buNone/>
              <a:defRPr sz="1000"/>
            </a:lvl7pPr>
            <a:lvl8pPr marL="3413776" indent="0">
              <a:buNone/>
              <a:defRPr sz="1000"/>
            </a:lvl8pPr>
            <a:lvl9pPr marL="390145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" y="0"/>
            <a:ext cx="9756775" cy="121920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938107"/>
            <a:ext cx="9756775" cy="154094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83113" y="243840"/>
            <a:ext cx="6748436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840" y="1381761"/>
            <a:ext cx="8781098" cy="536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7840" y="6956216"/>
            <a:ext cx="2276581" cy="2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fld id="{E68D9761-C032-4DAB-9755-3C4178996F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3566" y="6956216"/>
            <a:ext cx="3089646" cy="2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2356" y="6956216"/>
            <a:ext cx="2276581" cy="2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83640"/>
            <a:ext cx="9756775" cy="181187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rgbClr val="7DD5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rgbClr val="7DD5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17" descr="mouse2.jpg"/>
          <p:cNvPicPr>
            <a:picLocks noChangeAspect="1"/>
          </p:cNvPicPr>
          <p:nvPr userDrawn="1"/>
        </p:nvPicPr>
        <p:blipFill>
          <a:blip r:embed="rId14" cstate="print"/>
          <a:srcRect l="20616" t="1920" b="384"/>
          <a:stretch>
            <a:fillRect/>
          </a:stretch>
        </p:blipFill>
        <p:spPr>
          <a:xfrm>
            <a:off x="2" y="0"/>
            <a:ext cx="1208996" cy="1116667"/>
          </a:xfrm>
          <a:prstGeom prst="rect">
            <a:avLst/>
          </a:prstGeom>
        </p:spPr>
      </p:pic>
      <p:pic>
        <p:nvPicPr>
          <p:cNvPr id="19" name="Picture 18" descr="laptop_2.jpg"/>
          <p:cNvPicPr>
            <a:picLocks noChangeAspect="1"/>
          </p:cNvPicPr>
          <p:nvPr userDrawn="1"/>
        </p:nvPicPr>
        <p:blipFill>
          <a:blip r:embed="rId15" cstate="print"/>
          <a:srcRect t="6000" r="5000" b="9000"/>
          <a:stretch>
            <a:fillRect/>
          </a:stretch>
        </p:blipFill>
        <p:spPr>
          <a:xfrm>
            <a:off x="1300904" y="0"/>
            <a:ext cx="1235858" cy="1105408"/>
          </a:xfrm>
          <a:prstGeom prst="rect">
            <a:avLst/>
          </a:prstGeom>
        </p:spPr>
      </p:pic>
      <p:sp>
        <p:nvSpPr>
          <p:cNvPr id="20" name="Rectangle 60"/>
          <p:cNvSpPr>
            <a:spLocks noChangeArrowheads="1"/>
          </p:cNvSpPr>
          <p:nvPr userDrawn="1"/>
        </p:nvSpPr>
        <p:spPr bwMode="black">
          <a:xfrm>
            <a:off x="0" y="0"/>
            <a:ext cx="9756775" cy="76201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 userDrawn="1"/>
        </p:nvSpPr>
        <p:spPr bwMode="black">
          <a:xfrm>
            <a:off x="1" y="0"/>
            <a:ext cx="48783" cy="11379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3" name="Rectangle 60"/>
          <p:cNvSpPr>
            <a:spLocks noChangeArrowheads="1"/>
          </p:cNvSpPr>
          <p:nvPr userDrawn="1"/>
        </p:nvSpPr>
        <p:spPr bwMode="black">
          <a:xfrm>
            <a:off x="1219598" y="0"/>
            <a:ext cx="48783" cy="11379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4" name="Rectangle 60"/>
          <p:cNvSpPr>
            <a:spLocks noChangeArrowheads="1"/>
          </p:cNvSpPr>
          <p:nvPr userDrawn="1"/>
        </p:nvSpPr>
        <p:spPr bwMode="black">
          <a:xfrm>
            <a:off x="1252123" y="0"/>
            <a:ext cx="48783" cy="11379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87682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75365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463046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950728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65762" indent="-36576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92483" indent="-304801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900">
          <a:solidFill>
            <a:schemeClr val="tx1"/>
          </a:solidFill>
          <a:latin typeface="+mn-lt"/>
        </a:defRPr>
      </a:lvl2pPr>
      <a:lvl3pPr marL="1219205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1706887" indent="-243841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194569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682251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69934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657616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145299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2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365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6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28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11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093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76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458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manitoba.ca/research/media/Fee-For-Service_Activities_Guideline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2388" y="3007360"/>
            <a:ext cx="7164387" cy="731520"/>
          </a:xfrm>
          <a:solidFill>
            <a:srgbClr val="92D050"/>
          </a:solidFill>
        </p:spPr>
        <p:txBody>
          <a:bodyPr tIns="0"/>
          <a:lstStyle/>
          <a:p>
            <a:pPr algn="ctr"/>
            <a:r>
              <a:rPr lang="en-US" sz="3700" b="1" dirty="0" smtClean="0"/>
              <a:t>External Invoicing &amp; FAST AR</a:t>
            </a:r>
            <a:endParaRPr lang="en-US" sz="3700" b="1" dirty="0"/>
          </a:p>
        </p:txBody>
      </p:sp>
      <p:pic>
        <p:nvPicPr>
          <p:cNvPr id="5" name="Picture 7" descr="Aurora finance logo."/>
          <p:cNvPicPr>
            <a:picLocks noChangeAspect="1"/>
          </p:cNvPicPr>
          <p:nvPr/>
        </p:nvPicPr>
        <p:blipFill>
          <a:blip r:embed="rId3" cstate="print"/>
          <a:srcRect l="8630" t="8160" r="10827" b="8202"/>
          <a:stretch>
            <a:fillRect/>
          </a:stretch>
        </p:blipFill>
        <p:spPr bwMode="auto">
          <a:xfrm>
            <a:off x="2439195" y="4389122"/>
            <a:ext cx="4780994" cy="233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40" y="1457961"/>
            <a:ext cx="8781098" cy="3952239"/>
          </a:xfrm>
        </p:spPr>
        <p:txBody>
          <a:bodyPr/>
          <a:lstStyle/>
          <a:p>
            <a:pPr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Financial Services: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Administer the FAST Accounts Receivable system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Create customer ID’s/ manage customer database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Apply customer payments to invoices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Issue statement/reminders to customers and work with units and Legal Counsel on pursuing further collection efforts if required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Write off invoices deemed uncollectable</a:t>
            </a:r>
          </a:p>
          <a:p>
            <a:pPr lvl="1">
              <a:buClr>
                <a:srgbClr val="6BC21C"/>
              </a:buClr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77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787" y="228600"/>
            <a:ext cx="6686762" cy="914400"/>
          </a:xfrm>
        </p:spPr>
        <p:txBody>
          <a:bodyPr/>
          <a:lstStyle/>
          <a:p>
            <a:r>
              <a:rPr lang="en-US" dirty="0" smtClean="0"/>
              <a:t>*New*: FFSA &amp; TSA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" y="1457961"/>
            <a:ext cx="8886351" cy="5628639"/>
          </a:xfrm>
          <a:noFill/>
        </p:spPr>
        <p:txBody>
          <a:bodyPr/>
          <a:lstStyle/>
          <a:p>
            <a:pPr marL="487682" lvl="1" indent="0">
              <a:buClr>
                <a:srgbClr val="6BC21C"/>
              </a:buClr>
              <a:buNone/>
            </a:pPr>
            <a:r>
              <a:rPr lang="en-CA" sz="3200" dirty="0" smtClean="0">
                <a:solidFill>
                  <a:schemeClr val="tx2"/>
                </a:solidFill>
                <a:sym typeface="Wingdings 2"/>
              </a:rPr>
              <a:t>		</a:t>
            </a:r>
            <a:r>
              <a:rPr lang="en-CA" sz="3200" dirty="0" smtClean="0">
                <a:solidFill>
                  <a:schemeClr val="tx2"/>
                </a:solidFill>
              </a:rPr>
              <a:t>Fee For Service Activities</a:t>
            </a:r>
            <a:r>
              <a:rPr lang="en-CA" dirty="0" smtClean="0">
                <a:solidFill>
                  <a:schemeClr val="tx2"/>
                </a:solidFill>
              </a:rPr>
              <a:t>:</a:t>
            </a:r>
          </a:p>
          <a:p>
            <a:pPr marL="487682" lvl="1" indent="0">
              <a:buClr>
                <a:srgbClr val="6BC21C"/>
              </a:buClr>
              <a:buNone/>
            </a:pPr>
            <a:endParaRPr lang="en-CA" dirty="0" smtClean="0">
              <a:solidFill>
                <a:schemeClr val="tx2"/>
              </a:solidFill>
            </a:endParaRPr>
          </a:p>
          <a:p>
            <a:pPr marL="487682" lvl="1" indent="0">
              <a:buClr>
                <a:srgbClr val="6BC21C"/>
              </a:buClr>
              <a:buNone/>
            </a:pPr>
            <a:r>
              <a:rPr lang="en-CA" dirty="0" smtClean="0">
                <a:solidFill>
                  <a:schemeClr val="tx2"/>
                </a:solidFill>
              </a:rPr>
              <a:t>generally </a:t>
            </a:r>
            <a:r>
              <a:rPr lang="en-CA" dirty="0">
                <a:solidFill>
                  <a:schemeClr val="tx2"/>
                </a:solidFill>
              </a:rPr>
              <a:t>stand-alone/short-term testing or consulting activities where results are not normally being used in the course of traditional academic research (i.e. do not form the basis of a graduate student project or may not be publishable) and the services are generally being conducted to earn income for use in </a:t>
            </a:r>
            <a:r>
              <a:rPr lang="en-CA" dirty="0" smtClean="0">
                <a:solidFill>
                  <a:schemeClr val="tx2"/>
                </a:solidFill>
              </a:rPr>
              <a:t>research-support</a:t>
            </a:r>
          </a:p>
          <a:p>
            <a:pPr marL="487682" lvl="1" indent="0">
              <a:buClr>
                <a:srgbClr val="6BC21C"/>
              </a:buClr>
              <a:buNone/>
            </a:pPr>
            <a:endParaRPr lang="en-CA" dirty="0" smtClean="0">
              <a:solidFill>
                <a:schemeClr val="tx2"/>
              </a:solidFill>
            </a:endParaRPr>
          </a:p>
          <a:p>
            <a:pPr lvl="1">
              <a:buClr>
                <a:srgbClr val="6BC21C"/>
              </a:buClr>
            </a:pPr>
            <a:endParaRPr lang="en-CA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 descr="Warning ic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4" y="1371600"/>
            <a:ext cx="945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388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*New*: FFSA &amp; TSA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7" y="1381761"/>
            <a:ext cx="9296399" cy="5361093"/>
          </a:xfrm>
        </p:spPr>
        <p:txBody>
          <a:bodyPr/>
          <a:lstStyle/>
          <a:p>
            <a:pPr lvl="1">
              <a:buClr>
                <a:srgbClr val="6BC21C"/>
              </a:buClr>
            </a:pPr>
            <a:r>
              <a:rPr lang="en-CA" dirty="0" smtClean="0">
                <a:solidFill>
                  <a:schemeClr val="tx2"/>
                </a:solidFill>
              </a:rPr>
              <a:t>Read </a:t>
            </a:r>
            <a:r>
              <a:rPr lang="en-CA" dirty="0">
                <a:solidFill>
                  <a:schemeClr val="tx2"/>
                </a:solidFill>
              </a:rPr>
              <a:t>the </a:t>
            </a:r>
            <a:r>
              <a:rPr lang="en-CA" dirty="0" smtClean="0">
                <a:solidFill>
                  <a:schemeClr val="tx2"/>
                </a:solidFill>
              </a:rPr>
              <a:t>guidelines </a:t>
            </a:r>
            <a:r>
              <a:rPr lang="en-CA" dirty="0">
                <a:solidFill>
                  <a:schemeClr val="tx2"/>
                </a:solidFill>
              </a:rPr>
              <a:t>to learn about the </a:t>
            </a:r>
            <a:r>
              <a:rPr lang="en-CA" dirty="0" smtClean="0">
                <a:solidFill>
                  <a:schemeClr val="tx2"/>
                </a:solidFill>
              </a:rPr>
              <a:t>FFSA:</a:t>
            </a:r>
          </a:p>
          <a:p>
            <a:pPr marL="487682" lvl="1" indent="0">
              <a:buClr>
                <a:srgbClr val="6BC21C"/>
              </a:buClr>
              <a:buNone/>
            </a:pPr>
            <a:r>
              <a:rPr lang="en-CA" sz="2400" b="1" dirty="0">
                <a:solidFill>
                  <a:srgbClr val="020CCE"/>
                </a:solidFill>
                <a:hlinkClick r:id="rId3"/>
              </a:rPr>
              <a:t>http://</a:t>
            </a:r>
            <a:r>
              <a:rPr lang="en-CA" sz="2400" b="1" dirty="0" smtClean="0">
                <a:solidFill>
                  <a:srgbClr val="020CCE"/>
                </a:solidFill>
                <a:hlinkClick r:id="rId3"/>
              </a:rPr>
              <a:t>umanitoba.ca/research/media/Fee-For-Service_Activities_Guideline.pdf</a:t>
            </a:r>
            <a:endParaRPr lang="en-CA" sz="2400" b="1" dirty="0" smtClean="0">
              <a:solidFill>
                <a:srgbClr val="020CCE"/>
              </a:solidFill>
            </a:endParaRPr>
          </a:p>
          <a:p>
            <a:pPr marL="487682" lvl="1" indent="0">
              <a:buClr>
                <a:srgbClr val="6BC21C"/>
              </a:buClr>
              <a:buNone/>
            </a:pPr>
            <a:r>
              <a:rPr lang="en-CA" dirty="0" smtClean="0">
                <a:solidFill>
                  <a:schemeClr val="tx2"/>
                </a:solidFill>
              </a:rPr>
              <a:t>Highlights </a:t>
            </a:r>
            <a:r>
              <a:rPr lang="en-CA" dirty="0">
                <a:solidFill>
                  <a:schemeClr val="tx2"/>
                </a:solidFill>
              </a:rPr>
              <a:t>related to billing:</a:t>
            </a:r>
          </a:p>
          <a:p>
            <a:pPr lvl="1">
              <a:buClr>
                <a:srgbClr val="6BC21C"/>
              </a:buClr>
            </a:pPr>
            <a:r>
              <a:rPr lang="en-CA" dirty="0">
                <a:solidFill>
                  <a:schemeClr val="tx2"/>
                </a:solidFill>
              </a:rPr>
              <a:t>TSA must be in place when doing business with External Organisations (overhead 40%)</a:t>
            </a:r>
          </a:p>
          <a:p>
            <a:pPr lvl="1">
              <a:buClr>
                <a:srgbClr val="6BC21C"/>
              </a:buClr>
            </a:pPr>
            <a:r>
              <a:rPr lang="en-CA" dirty="0">
                <a:solidFill>
                  <a:schemeClr val="tx2"/>
                </a:solidFill>
              </a:rPr>
              <a:t>Institute to Institute disclaimer must be in place when doing business with External Post-Secondary Institutions (no overhead)</a:t>
            </a:r>
          </a:p>
          <a:p>
            <a:pPr lvl="1">
              <a:buClr>
                <a:srgbClr val="6BC21C"/>
              </a:buClr>
            </a:pPr>
            <a:r>
              <a:rPr lang="en-CA" dirty="0">
                <a:solidFill>
                  <a:schemeClr val="tx2"/>
                </a:solidFill>
              </a:rPr>
              <a:t>No TSA is required for Internal University of Manitoba Clients (no overhead, ID charge)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1219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787" y="228600"/>
            <a:ext cx="6686762" cy="914400"/>
          </a:xfrm>
        </p:spPr>
        <p:txBody>
          <a:bodyPr/>
          <a:lstStyle/>
          <a:p>
            <a:r>
              <a:rPr lang="en-US" dirty="0" smtClean="0"/>
              <a:t>*New</a:t>
            </a:r>
            <a:r>
              <a:rPr lang="en-US" dirty="0"/>
              <a:t>*: FFSA &amp; TSA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" y="1457961"/>
            <a:ext cx="8886351" cy="5628639"/>
          </a:xfrm>
        </p:spPr>
        <p:txBody>
          <a:bodyPr/>
          <a:lstStyle/>
          <a:p>
            <a:pPr lvl="1">
              <a:buClr>
                <a:srgbClr val="6BC21C"/>
              </a:buClr>
            </a:pPr>
            <a:r>
              <a:rPr lang="en-CA" dirty="0">
                <a:solidFill>
                  <a:schemeClr val="tx2"/>
                </a:solidFill>
              </a:rPr>
              <a:t>Invoices must be issued through FAST AR for all Fee-For-Service Activities with external </a:t>
            </a:r>
            <a:r>
              <a:rPr lang="en-CA" dirty="0" smtClean="0">
                <a:solidFill>
                  <a:schemeClr val="tx2"/>
                </a:solidFill>
              </a:rPr>
              <a:t>parties</a:t>
            </a:r>
          </a:p>
          <a:p>
            <a:pPr lvl="1">
              <a:buClr>
                <a:srgbClr val="6BC21C"/>
              </a:buClr>
            </a:pPr>
            <a:r>
              <a:rPr lang="en-CA" dirty="0" smtClean="0">
                <a:solidFill>
                  <a:schemeClr val="tx2"/>
                </a:solidFill>
              </a:rPr>
              <a:t>Assess Sales Taxes similarly to any other sales &amp; services invoices depending on the commodity provided under the agreement</a:t>
            </a:r>
          </a:p>
          <a:p>
            <a:pPr lvl="1">
              <a:buClr>
                <a:srgbClr val="6BC21C"/>
              </a:buClr>
            </a:pPr>
            <a:r>
              <a:rPr lang="en-CA" dirty="0">
                <a:solidFill>
                  <a:schemeClr val="tx2"/>
                </a:solidFill>
              </a:rPr>
              <a:t>Do not separately list the </a:t>
            </a:r>
            <a:r>
              <a:rPr lang="en-CA" dirty="0" smtClean="0">
                <a:solidFill>
                  <a:schemeClr val="tx2"/>
                </a:solidFill>
              </a:rPr>
              <a:t>40% overhead charge in the description block of the invoice; include it in </a:t>
            </a:r>
            <a:r>
              <a:rPr lang="en-CA" dirty="0">
                <a:solidFill>
                  <a:schemeClr val="tx2"/>
                </a:solidFill>
              </a:rPr>
              <a:t>the price of the service(s) being </a:t>
            </a:r>
            <a:r>
              <a:rPr lang="en-CA" dirty="0" smtClean="0">
                <a:solidFill>
                  <a:schemeClr val="tx2"/>
                </a:solidFill>
              </a:rPr>
              <a:t>delivered</a:t>
            </a:r>
          </a:p>
          <a:p>
            <a:pPr lvl="1">
              <a:buClr>
                <a:srgbClr val="6BC21C"/>
              </a:buClr>
            </a:pPr>
            <a:r>
              <a:rPr lang="en-CA" dirty="0" smtClean="0">
                <a:solidFill>
                  <a:schemeClr val="tx2"/>
                </a:solidFill>
              </a:rPr>
              <a:t>Ensure </a:t>
            </a:r>
            <a:r>
              <a:rPr lang="en-CA" dirty="0">
                <a:solidFill>
                  <a:schemeClr val="tx2"/>
                </a:solidFill>
              </a:rPr>
              <a:t>the split of the funds between FUND A (Direct </a:t>
            </a:r>
            <a:r>
              <a:rPr lang="en-CA" dirty="0" smtClean="0">
                <a:solidFill>
                  <a:schemeClr val="tx2"/>
                </a:solidFill>
              </a:rPr>
              <a:t>Costs) </a:t>
            </a:r>
            <a:r>
              <a:rPr lang="en-CA" dirty="0">
                <a:solidFill>
                  <a:schemeClr val="tx2"/>
                </a:solidFill>
              </a:rPr>
              <a:t>and FUND B </a:t>
            </a:r>
            <a:r>
              <a:rPr lang="en-CA" dirty="0" smtClean="0">
                <a:solidFill>
                  <a:schemeClr val="tx2"/>
                </a:solidFill>
              </a:rPr>
              <a:t>(</a:t>
            </a:r>
            <a:r>
              <a:rPr lang="en-CA" dirty="0">
                <a:solidFill>
                  <a:schemeClr val="tx2"/>
                </a:solidFill>
              </a:rPr>
              <a:t>Institutional </a:t>
            </a:r>
            <a:r>
              <a:rPr lang="en-CA" dirty="0" smtClean="0">
                <a:solidFill>
                  <a:schemeClr val="tx2"/>
                </a:solidFill>
              </a:rPr>
              <a:t>Costs 40%) in the FOAP block</a:t>
            </a:r>
          </a:p>
          <a:p>
            <a:pPr lvl="1">
              <a:buClr>
                <a:srgbClr val="6BC21C"/>
              </a:buClr>
            </a:pPr>
            <a:endParaRPr lang="en-CA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7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787" y="228600"/>
            <a:ext cx="6686762" cy="914400"/>
          </a:xfrm>
        </p:spPr>
        <p:txBody>
          <a:bodyPr/>
          <a:lstStyle/>
          <a:p>
            <a:r>
              <a:rPr lang="en-US" dirty="0" smtClean="0"/>
              <a:t>*New</a:t>
            </a:r>
            <a:r>
              <a:rPr lang="en-US" dirty="0"/>
              <a:t>*: FFSA &amp; TSA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" y="1457961"/>
            <a:ext cx="8886351" cy="5628639"/>
          </a:xfrm>
        </p:spPr>
        <p:txBody>
          <a:bodyPr/>
          <a:lstStyle/>
          <a:p>
            <a:pPr lvl="1">
              <a:buClr>
                <a:srgbClr val="6BC21C"/>
              </a:buClr>
            </a:pPr>
            <a:r>
              <a:rPr lang="en-CA" dirty="0" smtClean="0">
                <a:solidFill>
                  <a:schemeClr val="tx2"/>
                </a:solidFill>
              </a:rPr>
              <a:t>New revenue accounts:</a:t>
            </a:r>
          </a:p>
          <a:p>
            <a:pPr lvl="1">
              <a:buClr>
                <a:srgbClr val="6BC21C"/>
              </a:buClr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Rounded Rectangle 3" descr="Box around external revenue account codes."/>
          <p:cNvSpPr/>
          <p:nvPr/>
        </p:nvSpPr>
        <p:spPr>
          <a:xfrm>
            <a:off x="306387" y="2385060"/>
            <a:ext cx="3048000" cy="44653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 descr="Box around post secondary revenue account code."/>
          <p:cNvSpPr/>
          <p:nvPr/>
        </p:nvSpPr>
        <p:spPr>
          <a:xfrm>
            <a:off x="3506786" y="2377440"/>
            <a:ext cx="3133407" cy="4511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ounded Rectangle 7" descr="Box around internal revenue account code."/>
          <p:cNvSpPr/>
          <p:nvPr/>
        </p:nvSpPr>
        <p:spPr>
          <a:xfrm>
            <a:off x="6783387" y="2362200"/>
            <a:ext cx="2667000" cy="44653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06387" y="2621280"/>
            <a:ext cx="3048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900" b="1" dirty="0" smtClean="0">
                <a:solidFill>
                  <a:schemeClr val="tx2"/>
                </a:solidFill>
              </a:rPr>
              <a:t>External</a:t>
            </a:r>
            <a:r>
              <a:rPr lang="en-CA" sz="29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endParaRPr lang="en-CA" sz="1600" dirty="0" smtClean="0">
              <a:solidFill>
                <a:schemeClr val="tx2"/>
              </a:solidFill>
            </a:endParaRPr>
          </a:p>
          <a:p>
            <a:pPr algn="ctr"/>
            <a:r>
              <a:rPr lang="en-CA" sz="2900" i="1" dirty="0" smtClean="0">
                <a:solidFill>
                  <a:schemeClr val="tx2"/>
                </a:solidFill>
              </a:rPr>
              <a:t>522023</a:t>
            </a:r>
            <a:r>
              <a:rPr lang="en-CA" sz="2900" dirty="0" smtClean="0">
                <a:solidFill>
                  <a:schemeClr val="tx2"/>
                </a:solidFill>
              </a:rPr>
              <a:t> </a:t>
            </a:r>
            <a:endParaRPr lang="en-CA" sz="2900" dirty="0">
              <a:solidFill>
                <a:schemeClr val="tx2"/>
              </a:solidFill>
            </a:endParaRPr>
          </a:p>
          <a:p>
            <a:pPr algn="ctr"/>
            <a:r>
              <a:rPr lang="en-CA" sz="2900" dirty="0" smtClean="0">
                <a:solidFill>
                  <a:schemeClr val="tx2"/>
                </a:solidFill>
              </a:rPr>
              <a:t>External TSA </a:t>
            </a:r>
            <a:r>
              <a:rPr lang="en-CA" sz="2900" smtClean="0">
                <a:solidFill>
                  <a:schemeClr val="tx2"/>
                </a:solidFill>
              </a:rPr>
              <a:t>FFSA </a:t>
            </a:r>
          </a:p>
          <a:p>
            <a:pPr algn="ctr"/>
            <a:r>
              <a:rPr lang="en-CA" sz="2900" smtClean="0">
                <a:solidFill>
                  <a:schemeClr val="tx2"/>
                </a:solidFill>
              </a:rPr>
              <a:t>(</a:t>
            </a:r>
            <a:r>
              <a:rPr lang="en-CA" sz="2900" dirty="0" smtClean="0">
                <a:solidFill>
                  <a:schemeClr val="tx2"/>
                </a:solidFill>
              </a:rPr>
              <a:t>Direct Costs)</a:t>
            </a:r>
          </a:p>
          <a:p>
            <a:pPr algn="ctr"/>
            <a:endParaRPr lang="en-CA" sz="1000" dirty="0" smtClean="0">
              <a:solidFill>
                <a:schemeClr val="tx2"/>
              </a:solidFill>
            </a:endParaRPr>
          </a:p>
          <a:p>
            <a:pPr algn="ctr"/>
            <a:r>
              <a:rPr lang="en-CA" sz="2900" i="1" dirty="0" smtClean="0">
                <a:solidFill>
                  <a:schemeClr val="tx2"/>
                </a:solidFill>
              </a:rPr>
              <a:t>524524</a:t>
            </a:r>
            <a:r>
              <a:rPr lang="en-CA" sz="29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CA" sz="2900" dirty="0" smtClean="0">
                <a:solidFill>
                  <a:schemeClr val="tx2"/>
                </a:solidFill>
              </a:rPr>
              <a:t>External Overhead (40%)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783387" y="2575113"/>
            <a:ext cx="25145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900" b="1" dirty="0" smtClean="0">
                <a:solidFill>
                  <a:schemeClr val="tx2"/>
                </a:solidFill>
              </a:rPr>
              <a:t>Internal</a:t>
            </a:r>
          </a:p>
          <a:p>
            <a:pPr algn="ctr"/>
            <a:endParaRPr lang="en-CA" sz="1600" b="1" dirty="0">
              <a:solidFill>
                <a:schemeClr val="tx2"/>
              </a:solidFill>
            </a:endParaRPr>
          </a:p>
          <a:p>
            <a:pPr algn="ctr"/>
            <a:r>
              <a:rPr lang="en-CA" sz="2900" i="1" dirty="0" smtClean="0">
                <a:solidFill>
                  <a:schemeClr val="tx2"/>
                </a:solidFill>
              </a:rPr>
              <a:t>532017 </a:t>
            </a:r>
          </a:p>
          <a:p>
            <a:pPr algn="ctr"/>
            <a:r>
              <a:rPr lang="en-CA" sz="2900" dirty="0" smtClean="0">
                <a:solidFill>
                  <a:schemeClr val="tx2"/>
                </a:solidFill>
              </a:rPr>
              <a:t>Internal-Fee for Service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506787" y="2559426"/>
            <a:ext cx="31334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900" b="1" dirty="0" smtClean="0">
                <a:solidFill>
                  <a:schemeClr val="tx2"/>
                </a:solidFill>
              </a:rPr>
              <a:t>Post-Secondary</a:t>
            </a:r>
          </a:p>
          <a:p>
            <a:pPr algn="ctr"/>
            <a:endParaRPr lang="en-CA" sz="1600" b="1" dirty="0">
              <a:solidFill>
                <a:schemeClr val="tx2"/>
              </a:solidFill>
            </a:endParaRPr>
          </a:p>
          <a:p>
            <a:pPr algn="ctr"/>
            <a:r>
              <a:rPr lang="en-CA" sz="2900" i="1" dirty="0" smtClean="0">
                <a:solidFill>
                  <a:schemeClr val="tx2"/>
                </a:solidFill>
              </a:rPr>
              <a:t>522024</a:t>
            </a:r>
            <a:r>
              <a:rPr lang="en-CA" sz="29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CA" sz="2900" dirty="0" smtClean="0">
                <a:solidFill>
                  <a:schemeClr val="tx2"/>
                </a:solidFill>
              </a:rPr>
              <a:t>Post-Secondary FFSA (100%)</a:t>
            </a:r>
            <a:r>
              <a:rPr lang="en-CA" sz="2900" dirty="0" smtClean="0"/>
              <a:t> 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2029916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dirty="0" smtClean="0"/>
              <a:t>Payments</a:t>
            </a:r>
            <a:endParaRPr lang="en-C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400"/>
              </a:spcBef>
              <a:buClr>
                <a:srgbClr val="00AC00"/>
              </a:buClr>
              <a:buSzPct val="50000"/>
              <a:buNone/>
            </a:pPr>
            <a:r>
              <a:rPr lang="en-CA" sz="3200" dirty="0" smtClean="0">
                <a:solidFill>
                  <a:schemeClr val="tx2"/>
                </a:solidFill>
              </a:rPr>
              <a:t>UofM </a:t>
            </a:r>
            <a:r>
              <a:rPr lang="en-CA" sz="3200" dirty="0">
                <a:solidFill>
                  <a:schemeClr val="tx2"/>
                </a:solidFill>
              </a:rPr>
              <a:t>Remit-to Address</a:t>
            </a:r>
            <a:r>
              <a:rPr lang="en-CA" sz="3200" dirty="0" smtClean="0">
                <a:solidFill>
                  <a:schemeClr val="tx2"/>
                </a:solidFill>
              </a:rPr>
              <a:t>:</a:t>
            </a:r>
          </a:p>
          <a:p>
            <a:pPr marL="487682" lvl="1" indent="0">
              <a:spcBef>
                <a:spcPts val="400"/>
              </a:spcBef>
              <a:buClr>
                <a:srgbClr val="00AC00"/>
              </a:buClr>
              <a:buNone/>
            </a:pPr>
            <a:r>
              <a:rPr lang="en-CA" dirty="0">
                <a:solidFill>
                  <a:schemeClr val="tx2"/>
                </a:solidFill>
              </a:rPr>
              <a:t>	University of Manitoba</a:t>
            </a:r>
          </a:p>
          <a:p>
            <a:pPr marL="0" indent="0">
              <a:spcBef>
                <a:spcPts val="400"/>
              </a:spcBef>
              <a:buClr>
                <a:srgbClr val="00AC00"/>
              </a:buClr>
              <a:buSzPct val="50000"/>
              <a:buNone/>
            </a:pPr>
            <a:r>
              <a:rPr lang="en-CA" sz="2900" dirty="0">
                <a:solidFill>
                  <a:schemeClr val="tx2"/>
                </a:solidFill>
              </a:rPr>
              <a:t>	</a:t>
            </a:r>
            <a:r>
              <a:rPr lang="en-CA" sz="2900" dirty="0" smtClean="0">
                <a:solidFill>
                  <a:schemeClr val="tx2"/>
                </a:solidFill>
              </a:rPr>
              <a:t>General Accounting </a:t>
            </a:r>
            <a:endParaRPr lang="en-CA" sz="2900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buClr>
                <a:srgbClr val="00AC00"/>
              </a:buClr>
              <a:buSzPct val="50000"/>
              <a:buNone/>
            </a:pPr>
            <a:r>
              <a:rPr lang="en-CA" sz="2900" dirty="0">
                <a:solidFill>
                  <a:schemeClr val="tx2"/>
                </a:solidFill>
              </a:rPr>
              <a:t>	315 Administration Bldg.</a:t>
            </a:r>
          </a:p>
          <a:p>
            <a:pPr marL="0" indent="0">
              <a:spcBef>
                <a:spcPts val="400"/>
              </a:spcBef>
              <a:buClr>
                <a:srgbClr val="00AC00"/>
              </a:buClr>
              <a:buSzPct val="50000"/>
              <a:buNone/>
            </a:pPr>
            <a:r>
              <a:rPr lang="en-CA" sz="2900" dirty="0">
                <a:solidFill>
                  <a:schemeClr val="tx2"/>
                </a:solidFill>
              </a:rPr>
              <a:t>	Winnipeg, Manitoba R3T </a:t>
            </a:r>
            <a:r>
              <a:rPr lang="en-CA" sz="2900" dirty="0" smtClean="0">
                <a:solidFill>
                  <a:schemeClr val="tx2"/>
                </a:solidFill>
              </a:rPr>
              <a:t>2N2</a:t>
            </a:r>
          </a:p>
          <a:p>
            <a:pPr marL="0" indent="0">
              <a:buClr>
                <a:srgbClr val="7DD503"/>
              </a:buClr>
              <a:buSzPct val="45000"/>
              <a:buNone/>
            </a:pPr>
            <a:r>
              <a:rPr lang="en-CA" sz="3200" dirty="0">
                <a:solidFill>
                  <a:schemeClr val="tx2"/>
                </a:solidFill>
              </a:rPr>
              <a:t>We accept</a:t>
            </a:r>
            <a:r>
              <a:rPr lang="en-CA" sz="2900" dirty="0">
                <a:solidFill>
                  <a:schemeClr val="tx2"/>
                </a:solidFill>
              </a:rPr>
              <a:t>:	</a:t>
            </a:r>
          </a:p>
          <a:p>
            <a:pPr lvl="1">
              <a:buClr>
                <a:srgbClr val="00AC00"/>
              </a:buClr>
            </a:pPr>
            <a:r>
              <a:rPr lang="en-CA" dirty="0">
                <a:solidFill>
                  <a:schemeClr val="tx2"/>
                </a:solidFill>
              </a:rPr>
              <a:t>Cheques</a:t>
            </a:r>
          </a:p>
          <a:p>
            <a:pPr lvl="1">
              <a:buClr>
                <a:srgbClr val="00AC00"/>
              </a:buClr>
            </a:pPr>
            <a:r>
              <a:rPr lang="en-CA" dirty="0" smtClean="0">
                <a:solidFill>
                  <a:schemeClr val="tx2"/>
                </a:solidFill>
              </a:rPr>
              <a:t>Cash</a:t>
            </a:r>
          </a:p>
          <a:p>
            <a:pPr lvl="1">
              <a:buClr>
                <a:srgbClr val="00AC00"/>
              </a:buClr>
            </a:pPr>
            <a:r>
              <a:rPr lang="en-CA" dirty="0" smtClean="0">
                <a:solidFill>
                  <a:schemeClr val="tx2"/>
                </a:solidFill>
              </a:rPr>
              <a:t>Interact (can be </a:t>
            </a:r>
            <a:r>
              <a:rPr lang="en-CA" dirty="0">
                <a:solidFill>
                  <a:schemeClr val="tx2"/>
                </a:solidFill>
              </a:rPr>
              <a:t>m</a:t>
            </a:r>
            <a:r>
              <a:rPr lang="en-CA" dirty="0" smtClean="0">
                <a:solidFill>
                  <a:schemeClr val="tx2"/>
                </a:solidFill>
              </a:rPr>
              <a:t>ade at the Cashiers’ Office)</a:t>
            </a:r>
          </a:p>
          <a:p>
            <a:pPr marL="487682" lvl="1" indent="0">
              <a:buClr>
                <a:srgbClr val="00AC00"/>
              </a:buClr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26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r>
              <a:rPr lang="en-CA" sz="3200" dirty="0" smtClean="0">
                <a:solidFill>
                  <a:schemeClr val="tx2"/>
                </a:solidFill>
              </a:rPr>
              <a:t>UofM Cash Control Policy and Procedure: </a:t>
            </a:r>
            <a:r>
              <a:rPr lang="en-CA" sz="2900" u="sng" dirty="0">
                <a:solidFill>
                  <a:srgbClr val="020CCE"/>
                </a:solidFill>
              </a:rPr>
              <a:t>http://umanitoba.ca/admin/governance/governing_documents/financial/389.html</a:t>
            </a:r>
            <a:endParaRPr lang="en-CA" sz="2900" u="sng" dirty="0" smtClean="0">
              <a:solidFill>
                <a:srgbClr val="020CCE"/>
              </a:solidFill>
            </a:endParaRPr>
          </a:p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r>
              <a:rPr lang="en-CA" sz="3200" dirty="0" smtClean="0">
                <a:solidFill>
                  <a:schemeClr val="tx2"/>
                </a:solidFill>
              </a:rPr>
              <a:t>Cash </a:t>
            </a:r>
            <a:r>
              <a:rPr lang="en-CA" sz="3200" dirty="0">
                <a:solidFill>
                  <a:schemeClr val="tx2"/>
                </a:solidFill>
              </a:rPr>
              <a:t>Definition</a:t>
            </a:r>
            <a:r>
              <a:rPr lang="en-CA" sz="3200" dirty="0" smtClean="0">
                <a:solidFill>
                  <a:schemeClr val="tx2"/>
                </a:solidFill>
              </a:rPr>
              <a:t>: all </a:t>
            </a:r>
            <a:r>
              <a:rPr lang="en-CA" sz="3200" dirty="0">
                <a:solidFill>
                  <a:schemeClr val="tx2"/>
                </a:solidFill>
              </a:rPr>
              <a:t>forms of payments </a:t>
            </a:r>
            <a:endParaRPr lang="en-CA" sz="3200" dirty="0" smtClean="0">
              <a:solidFill>
                <a:schemeClr val="tx2"/>
              </a:solidFill>
            </a:endParaRPr>
          </a:p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r>
              <a:rPr lang="en-CA" sz="3200" dirty="0" smtClean="0">
                <a:solidFill>
                  <a:schemeClr val="tx2"/>
                </a:solidFill>
              </a:rPr>
              <a:t>Deposit Cash at </a:t>
            </a:r>
            <a:r>
              <a:rPr lang="en-CA" sz="3200" dirty="0">
                <a:solidFill>
                  <a:schemeClr val="tx2"/>
                </a:solidFill>
              </a:rPr>
              <a:t>the earliest practical opportunity, but in all cases by the next business </a:t>
            </a:r>
            <a:r>
              <a:rPr lang="en-CA" sz="3200" dirty="0" smtClean="0">
                <a:solidFill>
                  <a:schemeClr val="tx2"/>
                </a:solidFill>
              </a:rPr>
              <a:t>day</a:t>
            </a:r>
          </a:p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Use Department Deposit Report Form: </a:t>
            </a:r>
            <a:r>
              <a:rPr lang="en-CA" sz="2900" u="sng" dirty="0" smtClean="0">
                <a:solidFill>
                  <a:srgbClr val="020CCE"/>
                </a:solidFill>
              </a:rPr>
              <a:t>http</a:t>
            </a:r>
            <a:r>
              <a:rPr lang="en-CA" sz="2900" u="sng" dirty="0">
                <a:solidFill>
                  <a:srgbClr val="020CCE"/>
                </a:solidFill>
              </a:rPr>
              <a:t>://</a:t>
            </a:r>
            <a:r>
              <a:rPr lang="en-CA" sz="2900" u="sng" dirty="0" smtClean="0">
                <a:solidFill>
                  <a:srgbClr val="020CCE"/>
                </a:solidFill>
              </a:rPr>
              <a:t>umanitoba.ca/admin/financial_services/secure/index.html</a:t>
            </a:r>
          </a:p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endParaRPr lang="en-CA" sz="2800" dirty="0" smtClean="0">
              <a:solidFill>
                <a:schemeClr val="tx2"/>
              </a:solidFill>
            </a:endParaRPr>
          </a:p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endParaRPr lang="en-CA" sz="2800" dirty="0" smtClean="0">
              <a:solidFill>
                <a:schemeClr val="tx2"/>
              </a:solidFill>
            </a:endParaRPr>
          </a:p>
          <a:p>
            <a:pPr>
              <a:buClr>
                <a:srgbClr val="92D050"/>
              </a:buClr>
              <a:buSzPct val="64000"/>
              <a:buFont typeface="Wingdings 2" panose="05020102010507070707" pitchFamily="18" charset="2"/>
              <a:buChar char=""/>
            </a:pPr>
            <a:endParaRPr lang="en-C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8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200" dirty="0" smtClean="0"/>
              <a:t>Department Deposit Report</a:t>
            </a:r>
            <a:endParaRPr lang="en-CA" sz="4200" dirty="0"/>
          </a:p>
        </p:txBody>
      </p:sp>
      <p:pic>
        <p:nvPicPr>
          <p:cNvPr id="1026" name="Picture 2" descr="Screenshot of sample department deposit repor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1295400"/>
            <a:ext cx="49530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481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pic>
        <p:nvPicPr>
          <p:cNvPr id="4" name="Content Placeholder 3" descr="Flowchart of steps when a payment is received by a department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8" y="1600200"/>
            <a:ext cx="7162799" cy="5234940"/>
          </a:xfrm>
        </p:spPr>
      </p:pic>
    </p:spTree>
    <p:extLst>
      <p:ext uri="{BB962C8B-B14F-4D97-AF65-F5344CB8AC3E}">
        <p14:creationId xmlns:p14="http://schemas.microsoft.com/office/powerpoint/2010/main" val="327571867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dirty="0" smtClean="0"/>
              <a:t>Payments</a:t>
            </a:r>
            <a:endParaRPr lang="en-C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9" y="1381761"/>
            <a:ext cx="8962547" cy="5361093"/>
          </a:xfrm>
        </p:spPr>
        <p:txBody>
          <a:bodyPr/>
          <a:lstStyle/>
          <a:p>
            <a:pPr>
              <a:buClr>
                <a:srgbClr val="00AC00"/>
              </a:buClr>
              <a:buSzPct val="50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We do not accept Credit Card Payment centrally</a:t>
            </a:r>
          </a:p>
          <a:p>
            <a:pPr>
              <a:buClr>
                <a:srgbClr val="00AC00"/>
              </a:buClr>
              <a:buSzPct val="50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Units may be set up with a Merchant Account</a:t>
            </a:r>
          </a:p>
          <a:p>
            <a:pPr lvl="1">
              <a:buClr>
                <a:srgbClr val="00AC00"/>
              </a:buClr>
              <a:buFont typeface="Wingdings" panose="05000000000000000000" pitchFamily="2" charset="2"/>
              <a:buChar char="Ø"/>
            </a:pPr>
            <a:r>
              <a:rPr lang="en-CA" sz="2500" dirty="0" smtClean="0">
                <a:solidFill>
                  <a:schemeClr val="tx2"/>
                </a:solidFill>
              </a:rPr>
              <a:t>Learn about requirements and regulations:</a:t>
            </a:r>
          </a:p>
          <a:p>
            <a:pPr marL="60961" indent="0">
              <a:buClr>
                <a:srgbClr val="00AC00"/>
              </a:buClr>
              <a:buNone/>
            </a:pPr>
            <a:r>
              <a:rPr lang="en-CA" sz="2400" b="1" u="sng" dirty="0" smtClean="0">
                <a:solidFill>
                  <a:srgbClr val="020CCE"/>
                </a:solidFill>
              </a:rPr>
              <a:t>http://umanitoba.ca/admin/financial_services/media/new_merchant__FAQ(2).pdf</a:t>
            </a:r>
          </a:p>
          <a:p>
            <a:pPr marL="830582" lvl="1" indent="-342900">
              <a:buClr>
                <a:srgbClr val="00AC00"/>
              </a:buClr>
              <a:buFont typeface="Wingdings" panose="05000000000000000000" pitchFamily="2" charset="2"/>
              <a:buChar char="Ø"/>
            </a:pPr>
            <a:r>
              <a:rPr lang="en-CA" sz="2800" dirty="0" smtClean="0">
                <a:solidFill>
                  <a:schemeClr val="tx2"/>
                </a:solidFill>
              </a:rPr>
              <a:t>Consider  fees (charged to the unit)</a:t>
            </a:r>
          </a:p>
          <a:p>
            <a:pPr marL="830582" lvl="1" indent="-342900">
              <a:buClr>
                <a:srgbClr val="00AC00"/>
              </a:buClr>
              <a:buFont typeface="Wingdings" panose="05000000000000000000" pitchFamily="2" charset="2"/>
              <a:buChar char="Ø"/>
            </a:pPr>
            <a:r>
              <a:rPr lang="en-CA" sz="2800" dirty="0" smtClean="0">
                <a:solidFill>
                  <a:schemeClr val="tx2"/>
                </a:solidFill>
              </a:rPr>
              <a:t>Consider Administration</a:t>
            </a:r>
          </a:p>
          <a:p>
            <a:pPr marL="830582" lvl="1" indent="-342900">
              <a:buClr>
                <a:srgbClr val="00AC00"/>
              </a:buClr>
              <a:buFont typeface="Wingdings" panose="05000000000000000000" pitchFamily="2" charset="2"/>
              <a:buChar char="Ø"/>
            </a:pPr>
            <a:r>
              <a:rPr lang="en-CA" sz="2800" dirty="0" smtClean="0">
                <a:solidFill>
                  <a:schemeClr val="tx2"/>
                </a:solidFill>
              </a:rPr>
              <a:t>Contact us at 9574 for more information</a:t>
            </a:r>
          </a:p>
          <a:p>
            <a:pPr marL="518161" indent="-457200">
              <a:buClr>
                <a:srgbClr val="00AC00"/>
              </a:buClr>
              <a:buSzPct val="50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When sending your payment information to RCGA, reference Invoice number for accurate payment application (where applicable)</a:t>
            </a:r>
            <a:r>
              <a:rPr lang="en-CA" sz="3100" dirty="0">
                <a:solidFill>
                  <a:schemeClr val="tx2"/>
                </a:solidFill>
              </a:rPr>
              <a:t>	</a:t>
            </a:r>
            <a:endParaRPr lang="en-CA" sz="31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89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40" y="1600200"/>
            <a:ext cx="8781098" cy="5361093"/>
          </a:xfrm>
        </p:spPr>
        <p:txBody>
          <a:bodyPr/>
          <a:lstStyle/>
          <a:p>
            <a:pPr marL="0" indent="0">
              <a:buClr>
                <a:srgbClr val="7DD503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At the end of this session, you will be able to:</a:t>
            </a:r>
          </a:p>
          <a:p>
            <a:pPr marL="0" indent="0">
              <a:buClr>
                <a:srgbClr val="7DD503"/>
              </a:buClr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396000">
              <a:spcBef>
                <a:spcPts val="765"/>
              </a:spcBef>
              <a:buClr>
                <a:srgbClr val="7DD503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Understand the External Invoicing process</a:t>
            </a:r>
          </a:p>
          <a:p>
            <a:pPr marL="396000">
              <a:spcBef>
                <a:spcPts val="765"/>
              </a:spcBef>
              <a:buClr>
                <a:srgbClr val="7DD503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Learn about policies, procedures, roles and responsibilities, collection, tax implication</a:t>
            </a:r>
          </a:p>
          <a:p>
            <a:pPr marL="396000">
              <a:spcBef>
                <a:spcPts val="765"/>
              </a:spcBef>
              <a:buClr>
                <a:srgbClr val="7DD503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Manage External Invoicing and Accounts Receivable using FAST AR tool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AC00"/>
              </a:buClr>
              <a:buSzPct val="50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Wire Transfers</a:t>
            </a:r>
          </a:p>
          <a:p>
            <a:pPr>
              <a:buClr>
                <a:srgbClr val="00AC00"/>
              </a:buClr>
              <a:buSzPct val="50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Direct Deposits</a:t>
            </a:r>
          </a:p>
          <a:p>
            <a:pPr lvl="1">
              <a:buClr>
                <a:srgbClr val="00AC00"/>
              </a:buClr>
              <a:buFont typeface="Wingdings" panose="05000000000000000000" pitchFamily="2" charset="2"/>
              <a:buChar char="Ø"/>
            </a:pPr>
            <a:r>
              <a:rPr lang="en-CA" dirty="0" smtClean="0">
                <a:solidFill>
                  <a:schemeClr val="tx2"/>
                </a:solidFill>
              </a:rPr>
              <a:t>Remittance Advises to be directed to</a:t>
            </a:r>
          </a:p>
          <a:p>
            <a:pPr marL="0" indent="0">
              <a:spcAft>
                <a:spcPts val="600"/>
              </a:spcAft>
              <a:buClr>
                <a:srgbClr val="6BC21C"/>
              </a:buClr>
              <a:buNone/>
              <a:tabLst>
                <a:tab pos="404813" algn="l"/>
              </a:tabLst>
            </a:pPr>
            <a:r>
              <a:rPr lang="en-CA" sz="3100" dirty="0">
                <a:solidFill>
                  <a:schemeClr val="tx2"/>
                </a:solidFill>
              </a:rPr>
              <a:t>	</a:t>
            </a:r>
            <a:r>
              <a:rPr lang="en-CA" sz="3100" dirty="0" smtClean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rgbClr val="020CCE"/>
                </a:solidFill>
              </a:rPr>
              <a:t>accounts_receivable@umanitoba.ca</a:t>
            </a:r>
            <a:endParaRPr lang="en-US" sz="2800" dirty="0">
              <a:solidFill>
                <a:srgbClr val="020CCE"/>
              </a:solidFill>
            </a:endParaRPr>
          </a:p>
          <a:p>
            <a:pPr marL="60961" indent="0">
              <a:buClr>
                <a:srgbClr val="00AC00"/>
              </a:buClr>
              <a:buNone/>
            </a:pPr>
            <a:endParaRPr lang="en-CA" sz="2500" b="1" dirty="0">
              <a:solidFill>
                <a:srgbClr val="020CCE"/>
              </a:solidFill>
            </a:endParaRPr>
          </a:p>
          <a:p>
            <a:pPr marL="60961" indent="0">
              <a:buClr>
                <a:srgbClr val="00AC00"/>
              </a:buClr>
              <a:buNone/>
            </a:pPr>
            <a:r>
              <a:rPr lang="en-CA" sz="2900" dirty="0" smtClean="0">
                <a:solidFill>
                  <a:schemeClr val="tx2"/>
                </a:solidFill>
              </a:rPr>
              <a:t>Currency:</a:t>
            </a:r>
          </a:p>
          <a:p>
            <a:pPr marL="60961" indent="0">
              <a:buClr>
                <a:srgbClr val="00AC00"/>
              </a:buClr>
              <a:buNone/>
            </a:pPr>
            <a:r>
              <a:rPr lang="en-CA" sz="2500" dirty="0" smtClean="0">
                <a:solidFill>
                  <a:schemeClr val="tx2"/>
                </a:solidFill>
              </a:rPr>
              <a:t>	</a:t>
            </a:r>
            <a:r>
              <a:rPr lang="en-CA" sz="2900" dirty="0" smtClean="0">
                <a:solidFill>
                  <a:schemeClr val="tx2"/>
                </a:solidFill>
              </a:rPr>
              <a:t>CAD and USD</a:t>
            </a:r>
          </a:p>
          <a:p>
            <a:pPr marL="518161" indent="-457200">
              <a:buClr>
                <a:srgbClr val="00AC00"/>
              </a:buClr>
              <a:buSzPct val="50000"/>
              <a:buFont typeface="Wingdings 2" panose="05020102010507070707" pitchFamily="18" charset="2"/>
              <a:buChar char=""/>
            </a:pPr>
            <a:r>
              <a:rPr lang="en-CA" sz="2900" dirty="0" smtClean="0">
                <a:solidFill>
                  <a:schemeClr val="tx2"/>
                </a:solidFill>
              </a:rPr>
              <a:t>Currency exchange gain or loss is absorbed by the billing unit</a:t>
            </a:r>
            <a:r>
              <a:rPr lang="en-CA" sz="2900" dirty="0">
                <a:solidFill>
                  <a:schemeClr val="tx2"/>
                </a:solidFill>
              </a:rPr>
              <a:t/>
            </a:r>
            <a:br>
              <a:rPr lang="en-CA" sz="2900" dirty="0">
                <a:solidFill>
                  <a:schemeClr val="tx2"/>
                </a:solidFill>
              </a:rPr>
            </a:br>
            <a:endParaRPr lang="en-CA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38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7" y="1381761"/>
            <a:ext cx="9450388" cy="5361093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6BC21C"/>
              </a:buClr>
              <a:tabLst>
                <a:tab pos="404813" algn="l"/>
              </a:tabLst>
            </a:pPr>
            <a:r>
              <a:rPr lang="en-US" b="1" dirty="0" smtClean="0">
                <a:solidFill>
                  <a:schemeClr val="tx2"/>
                </a:solidFill>
              </a:rPr>
              <a:t>General Accounting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sz="3300" dirty="0" smtClean="0">
                <a:solidFill>
                  <a:schemeClr val="tx2"/>
                </a:solidFill>
              </a:rPr>
              <a:t>474-8362</a:t>
            </a:r>
            <a:br>
              <a:rPr lang="en-US" sz="3300" dirty="0" smtClean="0">
                <a:solidFill>
                  <a:schemeClr val="tx2"/>
                </a:solidFill>
              </a:rPr>
            </a:br>
            <a:r>
              <a:rPr lang="en-US" sz="3300" dirty="0" smtClean="0">
                <a:solidFill>
                  <a:schemeClr val="tx2"/>
                </a:solidFill>
              </a:rPr>
              <a:t>	</a:t>
            </a:r>
            <a:r>
              <a:rPr lang="en-US" sz="3300" dirty="0" smtClean="0">
                <a:solidFill>
                  <a:srgbClr val="020CCE"/>
                </a:solidFill>
              </a:rPr>
              <a:t>accounts_receivable@umanitoba.ca</a:t>
            </a:r>
          </a:p>
          <a:p>
            <a:pPr>
              <a:buClr>
                <a:srgbClr val="6BC21C"/>
              </a:buClr>
            </a:pPr>
            <a:r>
              <a:rPr lang="en-US" b="1" dirty="0" smtClean="0">
                <a:solidFill>
                  <a:schemeClr val="tx2"/>
                </a:solidFill>
              </a:rPr>
              <a:t>Aurora Finance Customer Service</a:t>
            </a:r>
          </a:p>
          <a:p>
            <a:pPr>
              <a:buNone/>
              <a:tabLst>
                <a:tab pos="368256" algn="l"/>
                <a:tab pos="308731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480-1001 	</a:t>
            </a:r>
            <a:r>
              <a:rPr lang="en-US" sz="3300" dirty="0" smtClean="0">
                <a:solidFill>
                  <a:schemeClr val="tx2"/>
                </a:solidFill>
              </a:rPr>
              <a:t>Ext </a:t>
            </a:r>
            <a:r>
              <a:rPr lang="en-US" sz="3300" dirty="0">
                <a:solidFill>
                  <a:schemeClr val="tx2"/>
                </a:solidFill>
              </a:rPr>
              <a:t>3 - Application Assistance</a:t>
            </a:r>
            <a:endParaRPr lang="en-US" sz="3300" dirty="0" smtClean="0">
              <a:solidFill>
                <a:schemeClr val="tx2"/>
              </a:solidFill>
            </a:endParaRPr>
          </a:p>
          <a:p>
            <a:pPr>
              <a:buNone/>
              <a:tabLst>
                <a:tab pos="3086100" algn="l"/>
                <a:tab pos="30876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		</a:t>
            </a:r>
            <a:r>
              <a:rPr lang="en-US" sz="3300" dirty="0" smtClean="0">
                <a:solidFill>
                  <a:schemeClr val="tx2"/>
                </a:solidFill>
              </a:rPr>
              <a:t>Ext </a:t>
            </a:r>
            <a:r>
              <a:rPr lang="en-US" sz="3300" dirty="0" smtClean="0">
                <a:solidFill>
                  <a:schemeClr val="tx2"/>
                </a:solidFill>
              </a:rPr>
              <a:t>4 </a:t>
            </a:r>
            <a:r>
              <a:rPr lang="en-US" sz="3300" dirty="0" smtClean="0">
                <a:solidFill>
                  <a:schemeClr val="tx2"/>
                </a:solidFill>
              </a:rPr>
              <a:t>- </a:t>
            </a:r>
            <a:r>
              <a:rPr lang="en-US" sz="3300" dirty="0">
                <a:solidFill>
                  <a:schemeClr val="tx2"/>
                </a:solidFill>
              </a:rPr>
              <a:t>Security </a:t>
            </a:r>
            <a:r>
              <a:rPr lang="en-US" sz="3300" dirty="0" smtClean="0">
                <a:solidFill>
                  <a:schemeClr val="tx2"/>
                </a:solidFill>
              </a:rPr>
              <a:t>Assistance</a:t>
            </a:r>
            <a:r>
              <a:rPr lang="en-US" sz="3300" dirty="0" smtClean="0">
                <a:solidFill>
                  <a:schemeClr val="tx2"/>
                </a:solidFill>
              </a:rPr>
              <a:t/>
            </a:r>
            <a:br>
              <a:rPr lang="en-US" sz="3300" dirty="0" smtClean="0">
                <a:solidFill>
                  <a:schemeClr val="tx2"/>
                </a:solidFill>
              </a:rPr>
            </a:br>
            <a:r>
              <a:rPr lang="en-US" sz="3300" dirty="0" smtClean="0">
                <a:solidFill>
                  <a:schemeClr val="tx2"/>
                </a:solidFill>
              </a:rPr>
              <a:t>	</a:t>
            </a:r>
            <a:r>
              <a:rPr lang="en-US" sz="3300" dirty="0" smtClean="0">
                <a:solidFill>
                  <a:srgbClr val="020CCE"/>
                </a:solidFill>
              </a:rPr>
              <a:t>aurora_finance@umanitoba.ca</a:t>
            </a:r>
            <a:endParaRPr lang="en-US" sz="3300" dirty="0">
              <a:solidFill>
                <a:srgbClr val="020CCE"/>
              </a:solidFill>
            </a:endParaRPr>
          </a:p>
        </p:txBody>
      </p:sp>
      <p:cxnSp>
        <p:nvCxnSpPr>
          <p:cNvPr id="4" name="Straight Arrow Connector 3" descr="Arrow pointing toward extension 3."/>
          <p:cNvCxnSpPr/>
          <p:nvPr>
            <p:custDataLst>
              <p:tags r:id="rId1"/>
            </p:custDataLst>
          </p:nvPr>
        </p:nvCxnSpPr>
        <p:spPr>
          <a:xfrm>
            <a:off x="2744787" y="4038600"/>
            <a:ext cx="584861" cy="1588"/>
          </a:xfrm>
          <a:prstGeom prst="straightConnector1">
            <a:avLst/>
          </a:prstGeom>
          <a:ln w="22225">
            <a:solidFill>
              <a:srgbClr val="020CCE"/>
            </a:solidFill>
            <a:tailEnd type="stealth" w="lg" len="lg"/>
          </a:ln>
          <a:effectLst>
            <a:outerShdw blurRad="50800" dist="50800" dir="5400000" sx="95000" sy="95000" algn="ctr" rotWithShape="0">
              <a:srgbClr val="020CCE">
                <a:alpha val="6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 descr="Arrow pointing toward extension 4."/>
          <p:cNvCxnSpPr/>
          <p:nvPr>
            <p:custDataLst>
              <p:tags r:id="rId2"/>
            </p:custDataLst>
          </p:nvPr>
        </p:nvCxnSpPr>
        <p:spPr>
          <a:xfrm>
            <a:off x="2820987" y="4724400"/>
            <a:ext cx="584861" cy="1588"/>
          </a:xfrm>
          <a:prstGeom prst="straightConnector1">
            <a:avLst/>
          </a:prstGeom>
          <a:ln w="22225">
            <a:solidFill>
              <a:srgbClr val="020CCE"/>
            </a:solidFill>
            <a:tailEnd type="stealth" w="lg" len="lg"/>
          </a:ln>
          <a:effectLst>
            <a:outerShdw blurRad="50800" dist="50800" dir="5400000" sx="95000" sy="95000" algn="ctr" rotWithShape="0">
              <a:srgbClr val="020CCE">
                <a:alpha val="6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Benefits </a:t>
            </a:r>
            <a:r>
              <a:rPr lang="en-US" sz="3800" dirty="0"/>
              <a:t>of an External </a:t>
            </a:r>
            <a:br>
              <a:rPr lang="en-US" sz="3800" dirty="0"/>
            </a:br>
            <a:r>
              <a:rPr lang="en-US" sz="3800" dirty="0" smtClean="0"/>
              <a:t>Invoicing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7" y="1457961"/>
            <a:ext cx="8962551" cy="5400039"/>
          </a:xfrm>
        </p:spPr>
        <p:txBody>
          <a:bodyPr/>
          <a:lstStyle/>
          <a:p>
            <a:pPr>
              <a:buClr>
                <a:srgbClr val="6BC21C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Allows to apply the Revenue Recognition principle:</a:t>
            </a:r>
          </a:p>
          <a:p>
            <a:pPr marL="0" indent="0"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		</a:t>
            </a:r>
            <a:r>
              <a:rPr lang="en-US" sz="3200" i="1" dirty="0" smtClean="0">
                <a:solidFill>
                  <a:schemeClr val="tx2"/>
                </a:solidFill>
              </a:rPr>
              <a:t>Record revenue when earned, </a:t>
            </a:r>
          </a:p>
          <a:p>
            <a:pPr marL="0" indent="0">
              <a:buClr>
                <a:srgbClr val="6BC21C"/>
              </a:buClr>
              <a:buNone/>
            </a:pPr>
            <a:r>
              <a:rPr lang="en-US" sz="3200" i="1" dirty="0">
                <a:solidFill>
                  <a:schemeClr val="tx2"/>
                </a:solidFill>
              </a:rPr>
              <a:t>	</a:t>
            </a:r>
            <a:r>
              <a:rPr lang="en-US" sz="3200" i="1" dirty="0" smtClean="0">
                <a:solidFill>
                  <a:schemeClr val="tx2"/>
                </a:solidFill>
              </a:rPr>
              <a:t>	not when 	payment received</a:t>
            </a:r>
          </a:p>
          <a:p>
            <a:pPr marL="0" indent="0">
              <a:buClr>
                <a:srgbClr val="6BC21C"/>
              </a:buClr>
              <a:buNone/>
            </a:pPr>
            <a:endParaRPr lang="en-US" sz="3200" i="1" dirty="0" smtClean="0">
              <a:solidFill>
                <a:schemeClr val="tx2"/>
              </a:solidFill>
            </a:endParaRPr>
          </a:p>
          <a:p>
            <a:pPr>
              <a:buClr>
                <a:srgbClr val="6BC21C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Revenues are earned when goods/ services are transferred to customers</a:t>
            </a:r>
          </a:p>
          <a:p>
            <a:pPr>
              <a:buClr>
                <a:srgbClr val="6BC21C"/>
              </a:buClr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Clr>
                <a:srgbClr val="6BC21C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Makes Budget Reconciliation easier</a:t>
            </a:r>
          </a:p>
          <a:p>
            <a:pPr>
              <a:buClr>
                <a:srgbClr val="6BC21C"/>
              </a:buClr>
            </a:pPr>
            <a:endParaRPr lang="en-US" sz="3200" dirty="0">
              <a:solidFill>
                <a:schemeClr val="tx2"/>
              </a:solidFill>
            </a:endParaRPr>
          </a:p>
          <a:p>
            <a:pPr>
              <a:buClr>
                <a:srgbClr val="6BC21C"/>
              </a:buClr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Clr>
                <a:srgbClr val="6BC21C"/>
              </a:buClr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Clr>
                <a:srgbClr val="6BC21C"/>
              </a:buClr>
            </a:pP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4" name="Down Arrow 3" descr="Arrow pointing toward messaging when revenu is earned."/>
          <p:cNvSpPr/>
          <p:nvPr/>
        </p:nvSpPr>
        <p:spPr>
          <a:xfrm>
            <a:off x="3887787" y="3733800"/>
            <a:ext cx="484632" cy="603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Down Arrow 4" descr="Arrow pointing towards statement &quot;makes budget reconciliation easier.&quot;"/>
          <p:cNvSpPr/>
          <p:nvPr/>
        </p:nvSpPr>
        <p:spPr>
          <a:xfrm>
            <a:off x="3887913" y="5330952"/>
            <a:ext cx="484632" cy="603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0" name="Picture 2" descr="Warning ic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94" y="2558160"/>
            <a:ext cx="12096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FAST 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524000"/>
            <a:ext cx="8810151" cy="5715000"/>
          </a:xfrm>
        </p:spPr>
        <p:txBody>
          <a:bodyPr/>
          <a:lstStyle/>
          <a:p>
            <a:pPr marL="0" indent="0"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Easy to navigate = USER friendly!</a:t>
            </a:r>
          </a:p>
          <a:p>
            <a:pPr marL="0" indent="0"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AND offers great functionalities:</a:t>
            </a:r>
          </a:p>
          <a:p>
            <a:pPr marL="0" indent="0">
              <a:buClr>
                <a:srgbClr val="6BC21C"/>
              </a:buClr>
              <a:buNone/>
            </a:pPr>
            <a:endParaRPr lang="en-US" sz="3200" dirty="0" smtClean="0">
              <a:solidFill>
                <a:schemeClr val="tx2"/>
              </a:solidFill>
            </a:endParaRPr>
          </a:p>
        </p:txBody>
      </p:sp>
      <p:pic>
        <p:nvPicPr>
          <p:cNvPr id="1027" name="Picture 3" descr="Smiley fa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3987" y="181737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8787" y="2590800"/>
            <a:ext cx="878109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Ability to copy invoices</a:t>
            </a:r>
          </a:p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endParaRPr kumimoji="0" lang="en-US" sz="2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8787" y="3200400"/>
            <a:ext cx="878109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Print multiple</a:t>
            </a:r>
            <a:r>
              <a:rPr kumimoji="0" lang="en-US" sz="29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 invoices at once</a:t>
            </a:r>
            <a:endParaRPr kumimoji="0" lang="en-US" sz="2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8787" y="3810000"/>
            <a:ext cx="878109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Send invoices by email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8787" y="4495800"/>
            <a:ext cx="878109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Add attachments to your invoice</a:t>
            </a:r>
          </a:p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r>
              <a:rPr lang="en-US" sz="2900" kern="0" dirty="0" smtClean="0">
                <a:solidFill>
                  <a:schemeClr val="tx2"/>
                </a:solidFill>
              </a:rPr>
              <a:t>Real Time Reports</a:t>
            </a:r>
          </a:p>
          <a:p>
            <a:pPr marL="792483" marR="0" lvl="1" indent="-304801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6BC21C"/>
              </a:buClr>
              <a:buSzPct val="50000"/>
              <a:buFont typeface="Wingdings 2" pitchFamily="18" charset="2"/>
              <a:buChar char=""/>
              <a:tabLst/>
              <a:defRPr/>
            </a:pPr>
            <a:r>
              <a:rPr lang="en-US" sz="2900" kern="0" dirty="0" smtClean="0">
                <a:solidFill>
                  <a:schemeClr val="tx2"/>
                </a:solidFill>
              </a:rPr>
              <a:t>Approval Functionality</a:t>
            </a:r>
            <a:endParaRPr kumimoji="0" lang="en-US" sz="2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>
              <a:buClr>
                <a:srgbClr val="6BC21C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Invoicing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" y="1457961"/>
            <a:ext cx="9143999" cy="5628639"/>
          </a:xfrm>
        </p:spPr>
        <p:txBody>
          <a:bodyPr/>
          <a:lstStyle/>
          <a:p>
            <a:pPr>
              <a:buClr>
                <a:srgbClr val="6BC21C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Occurs when the University provides a good/service to an external organization or individual (customer)</a:t>
            </a:r>
          </a:p>
          <a:p>
            <a:pPr>
              <a:buClr>
                <a:srgbClr val="6BC21C"/>
              </a:buClr>
            </a:pPr>
            <a:r>
              <a:rPr lang="en-US" sz="3100" dirty="0" smtClean="0">
                <a:solidFill>
                  <a:schemeClr val="tx2"/>
                </a:solidFill>
              </a:rPr>
              <a:t>Example</a:t>
            </a:r>
            <a:r>
              <a:rPr lang="en-US" sz="3200" dirty="0" smtClean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Funding agency for a research grant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Salary sharing </a:t>
            </a:r>
            <a:r>
              <a:rPr lang="en-US" smtClean="0">
                <a:solidFill>
                  <a:schemeClr val="tx2"/>
                </a:solidFill>
              </a:rPr>
              <a:t>agreement </a:t>
            </a:r>
          </a:p>
          <a:p>
            <a:pPr lvl="1">
              <a:buClr>
                <a:srgbClr val="6BC21C"/>
              </a:buClr>
            </a:pPr>
            <a:r>
              <a:rPr lang="en-US" smtClean="0">
                <a:solidFill>
                  <a:schemeClr val="tx2"/>
                </a:solidFill>
              </a:rPr>
              <a:t>Billing </a:t>
            </a:r>
            <a:r>
              <a:rPr lang="en-US" dirty="0" smtClean="0">
                <a:solidFill>
                  <a:schemeClr val="tx2"/>
                </a:solidFill>
              </a:rPr>
              <a:t>tenants for monthly lease payments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Laboratory Tests/ Analysis 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Technical Service Agreement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Conferences/ Workshops/ Short Courses</a:t>
            </a:r>
          </a:p>
          <a:p>
            <a:pPr lvl="1">
              <a:buClr>
                <a:srgbClr val="6BC21C"/>
              </a:buClr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4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Invoicing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40" y="1457961"/>
            <a:ext cx="8781098" cy="2656839"/>
          </a:xfrm>
        </p:spPr>
        <p:txBody>
          <a:bodyPr/>
          <a:lstStyle/>
          <a:p>
            <a:pPr>
              <a:buClr>
                <a:srgbClr val="6BC21C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Roles &amp; Responsibilities detailed in the “Invoicing and Collections” policy and procedures documents</a:t>
            </a:r>
          </a:p>
          <a:p>
            <a:pPr>
              <a:buClr>
                <a:srgbClr val="6BC21C"/>
              </a:buClr>
            </a:pPr>
            <a:r>
              <a:rPr lang="en-US" sz="3200" dirty="0" smtClean="0">
                <a:solidFill>
                  <a:schemeClr val="tx2"/>
                </a:solidFill>
              </a:rPr>
              <a:t>Details responsibilities of General Accounting and the Faculties/Units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6889" y="4191000"/>
            <a:ext cx="878109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marL="365762" marR="0" lvl="0" indent="-365762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BC21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20CC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SURE YOU READ!!</a:t>
            </a:r>
          </a:p>
          <a:p>
            <a:pPr marL="365762" marR="0" lvl="0" indent="-365762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BC21C"/>
              </a:buClr>
              <a:buSzTx/>
              <a:buFont typeface="Wingdings" pitchFamily="2" charset="2"/>
              <a:buChar char="§"/>
              <a:tabLst/>
              <a:defRPr/>
            </a:pPr>
            <a:endParaRPr lang="en-US" sz="3200" b="1" kern="0" dirty="0" smtClean="0">
              <a:solidFill>
                <a:srgbClr val="020CC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996" y="5105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20CCE"/>
                </a:solidFill>
              </a:rPr>
              <a:t>http://umanitoba.ca/admin/governance/governing_documents/financial/387.html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9" y="1457961"/>
            <a:ext cx="9038747" cy="5552439"/>
          </a:xfrm>
        </p:spPr>
        <p:txBody>
          <a:bodyPr/>
          <a:lstStyle/>
          <a:p>
            <a:pPr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Faculties/Units: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Obtain training on FAST Accounts Receivable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Assess credit risk of customer prior to sale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Provide good or service to customer</a:t>
            </a: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Understand revenue recognition principle – </a:t>
            </a:r>
          </a:p>
          <a:p>
            <a:pPr lvl="2">
              <a:buClr>
                <a:srgbClr val="6BC21C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do not invoice before goods are transferred/       service is provided</a:t>
            </a:r>
          </a:p>
          <a:p>
            <a:pPr lvl="2">
              <a:buClr>
                <a:srgbClr val="6BC21C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 b</a:t>
            </a:r>
            <a:r>
              <a:rPr lang="en-US" dirty="0" smtClean="0">
                <a:solidFill>
                  <a:schemeClr val="tx2"/>
                </a:solidFill>
              </a:rPr>
              <a:t>ill on time! – in the month when the revenue is earned</a:t>
            </a:r>
          </a:p>
          <a:p>
            <a:pPr lvl="2">
              <a:buClr>
                <a:srgbClr val="6BC21C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pay attention to specific deadlines for contract-related billings</a:t>
            </a:r>
          </a:p>
          <a:p>
            <a:pPr lvl="1">
              <a:buClr>
                <a:srgbClr val="6BC21C"/>
              </a:buClr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9" y="1457961"/>
            <a:ext cx="8886347" cy="5400039"/>
          </a:xfrm>
        </p:spPr>
        <p:txBody>
          <a:bodyPr/>
          <a:lstStyle/>
          <a:p>
            <a:pPr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Faculties/Units cont’d…</a:t>
            </a:r>
          </a:p>
          <a:p>
            <a:pPr lvl="1">
              <a:buClr>
                <a:srgbClr val="6BC21C"/>
              </a:buClr>
            </a:pPr>
            <a:r>
              <a:rPr lang="en-US" dirty="0">
                <a:solidFill>
                  <a:schemeClr val="tx2"/>
                </a:solidFill>
              </a:rPr>
              <a:t>Record, print and mail/email invoice to customer</a:t>
            </a:r>
          </a:p>
          <a:p>
            <a:pPr marL="1333500" lvl="2" indent="-342900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990600" algn="l"/>
              </a:tabLst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nsure </a:t>
            </a:r>
            <a:r>
              <a:rPr lang="en-US" b="1" dirty="0">
                <a:solidFill>
                  <a:srgbClr val="FF0000"/>
                </a:solidFill>
              </a:rPr>
              <a:t>accuracy of the accounting </a:t>
            </a:r>
            <a:r>
              <a:rPr lang="en-US" b="1" dirty="0" smtClean="0">
                <a:solidFill>
                  <a:srgbClr val="FF0000"/>
                </a:solidFill>
              </a:rPr>
              <a:t>entries </a:t>
            </a:r>
            <a:r>
              <a:rPr lang="en-US" b="1" dirty="0">
                <a:solidFill>
                  <a:srgbClr val="FF0000"/>
                </a:solidFill>
              </a:rPr>
              <a:t>of your </a:t>
            </a:r>
            <a:r>
              <a:rPr lang="en-US" b="1" dirty="0" smtClean="0">
                <a:solidFill>
                  <a:srgbClr val="FF0000"/>
                </a:solidFill>
              </a:rPr>
              <a:t>invoice (FOAP)</a:t>
            </a:r>
          </a:p>
          <a:p>
            <a:pPr marL="1333500" lvl="2" indent="-342900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9906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Select </a:t>
            </a:r>
            <a:r>
              <a:rPr lang="en-US" b="1" dirty="0">
                <a:solidFill>
                  <a:srgbClr val="FF0000"/>
                </a:solidFill>
              </a:rPr>
              <a:t>a descriptive </a:t>
            </a:r>
            <a:r>
              <a:rPr lang="en-US" b="1" dirty="0" smtClean="0">
                <a:solidFill>
                  <a:srgbClr val="FF0000"/>
                </a:solidFill>
              </a:rPr>
              <a:t>revenue account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Clr>
                <a:srgbClr val="6BC21C"/>
              </a:buClr>
            </a:pPr>
            <a:r>
              <a:rPr lang="en-US" dirty="0" smtClean="0">
                <a:solidFill>
                  <a:schemeClr val="tx2"/>
                </a:solidFill>
              </a:rPr>
              <a:t>Assess </a:t>
            </a:r>
            <a:r>
              <a:rPr lang="en-US" dirty="0">
                <a:solidFill>
                  <a:schemeClr val="tx2"/>
                </a:solidFill>
              </a:rPr>
              <a:t>and assign correct taxes on invoice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 UofM is </a:t>
            </a:r>
            <a:r>
              <a:rPr lang="en-US" b="1" dirty="0" smtClean="0">
                <a:solidFill>
                  <a:srgbClr val="FF0000"/>
                </a:solidFill>
              </a:rPr>
              <a:t>GST </a:t>
            </a:r>
            <a:r>
              <a:rPr lang="en-US" b="1" dirty="0">
                <a:solidFill>
                  <a:srgbClr val="FF0000"/>
                </a:solidFill>
              </a:rPr>
              <a:t>&amp; </a:t>
            </a:r>
            <a:r>
              <a:rPr lang="en-US" b="1" dirty="0" smtClean="0">
                <a:solidFill>
                  <a:srgbClr val="FF0000"/>
                </a:solidFill>
              </a:rPr>
              <a:t>PST registrant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Clr>
                <a:srgbClr val="6BC21C"/>
              </a:buClr>
            </a:pPr>
            <a:r>
              <a:rPr lang="en-US" dirty="0">
                <a:solidFill>
                  <a:schemeClr val="tx2"/>
                </a:solidFill>
              </a:rPr>
              <a:t>Correspond with customer on any invoice discrepancies/issues</a:t>
            </a:r>
          </a:p>
          <a:p>
            <a:pPr marL="808038" lvl="2" indent="-274638">
              <a:buClr>
                <a:srgbClr val="6BC21C"/>
              </a:buClr>
              <a:buSzPct val="45000"/>
              <a:buFont typeface="Wingdings 2" panose="05020102010507070707" pitchFamily="18" charset="2"/>
              <a:buChar char=""/>
            </a:pPr>
            <a:r>
              <a:rPr lang="en-US" sz="2800" dirty="0" smtClean="0">
                <a:solidFill>
                  <a:schemeClr val="tx2"/>
                </a:solidFill>
              </a:rPr>
              <a:t>Request </a:t>
            </a:r>
            <a:r>
              <a:rPr lang="en-US" sz="2800" dirty="0">
                <a:solidFill>
                  <a:schemeClr val="tx2"/>
                </a:solidFill>
              </a:rPr>
              <a:t>cancellation/adjustment to an invoice if </a:t>
            </a:r>
            <a:r>
              <a:rPr lang="en-US" sz="2800" dirty="0" smtClean="0">
                <a:solidFill>
                  <a:schemeClr val="tx2"/>
                </a:solidFill>
              </a:rPr>
              <a:t>necessary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9" y="1457961"/>
            <a:ext cx="8886347" cy="5400039"/>
          </a:xfrm>
        </p:spPr>
        <p:txBody>
          <a:bodyPr/>
          <a:lstStyle/>
          <a:p>
            <a:pPr>
              <a:buClr>
                <a:srgbClr val="6BC21C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Faculties/Units cont’d…</a:t>
            </a:r>
          </a:p>
          <a:p>
            <a:pPr lvl="1">
              <a:buClr>
                <a:srgbClr val="6BC21C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Review </a:t>
            </a:r>
            <a:r>
              <a:rPr lang="en-US" sz="2800" dirty="0">
                <a:solidFill>
                  <a:schemeClr val="tx2"/>
                </a:solidFill>
              </a:rPr>
              <a:t>the AR Aging report on a regular basis</a:t>
            </a:r>
          </a:p>
          <a:p>
            <a:pPr lvl="1">
              <a:buClr>
                <a:srgbClr val="6BC21C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Follow </a:t>
            </a:r>
            <a:r>
              <a:rPr lang="en-US" sz="2800" dirty="0">
                <a:solidFill>
                  <a:schemeClr val="tx2"/>
                </a:solidFill>
              </a:rPr>
              <a:t>up with customer regarding outstanding </a:t>
            </a:r>
            <a:r>
              <a:rPr lang="en-US" sz="2800" dirty="0" smtClean="0">
                <a:solidFill>
                  <a:schemeClr val="tx2"/>
                </a:solidFill>
              </a:rPr>
              <a:t>	invoices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Clr>
                <a:srgbClr val="6BC21C"/>
              </a:buClr>
            </a:pPr>
            <a:r>
              <a:rPr lang="en-US" sz="2800" dirty="0">
                <a:solidFill>
                  <a:schemeClr val="tx2"/>
                </a:solidFill>
              </a:rPr>
              <a:t>Inform </a:t>
            </a:r>
            <a:r>
              <a:rPr lang="en-US" sz="2800" dirty="0" smtClean="0">
                <a:solidFill>
                  <a:schemeClr val="tx2"/>
                </a:solidFill>
              </a:rPr>
              <a:t>General Accounting </a:t>
            </a:r>
            <a:r>
              <a:rPr lang="en-US" sz="2800" dirty="0">
                <a:solidFill>
                  <a:schemeClr val="tx2"/>
                </a:solidFill>
              </a:rPr>
              <a:t>of any collectability issues that may exist</a:t>
            </a:r>
          </a:p>
          <a:p>
            <a:pPr lvl="1">
              <a:buClr>
                <a:srgbClr val="6BC21C"/>
              </a:buClr>
            </a:pPr>
            <a:r>
              <a:rPr lang="en-US" sz="2800" dirty="0">
                <a:solidFill>
                  <a:schemeClr val="tx2"/>
                </a:solidFill>
              </a:rPr>
              <a:t>Bear the subsequent costs of all collection activities, i.e. bad debt expense (if written off), collection agency/legal fees</a:t>
            </a:r>
          </a:p>
        </p:txBody>
      </p:sp>
    </p:spTree>
    <p:extLst>
      <p:ext uri="{BB962C8B-B14F-4D97-AF65-F5344CB8AC3E}">
        <p14:creationId xmlns:p14="http://schemas.microsoft.com/office/powerpoint/2010/main" val="1412594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lEQjI3RCIvPg0KCQk8dWljb2xvciBuYW1lPSJnbG93IiB2YWx1ZT0iMHgzNUQzMzQiLz4NCgkJPHVpY29sb3IgbmFtZT0idGV4dCIgdmFsdWU9IjB4RkZGRkZGIi8+DQoJCTx1aWNvbG9yIG5hbWU9ImxpZ2h0IiB2YWx1ZT0iMHg2RTdENTgiLz4NCgkJPHVpY29sb3IgbmFtZT0ic2hhZG93IiB2YWx1ZT0iMHgwMDAwMDAiLz4NCgkJPHVpY29sb3IgbmFtZT0iYmFja2dyb3VuZCIgdmFsdWU9IjB4N0M5NjZG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ZmFsc2UiLz4NCgkJPHVpc2hvdyBuYW1lPSJvdXRsaW5lIiB2YWx1ZT0idHJ1ZSIvPg0KCQk8dWlzaG93IG5hbWU9InRodW1ibmFpbCIgdmFsdWU9InRydWUiLz4NCgkJPHVpc2hvdyBuYW1lPSJub3RlcyIgdmFsdWU9InRydWUiLz4NCgkJPHVpc2hvdyBuYW1lPSJzZWFyY2giIHZhbHVlPSJ0cnV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ZmFsc2UiLz4NCgkJPHVpcmVwbGFjZSBuYW1lPSJsb2dvIiB2YWx1ZT0iIi8+DQoJCTx1aXJlcGxhY2UgbmFtZT0iYmdpbWFnZSIgdmFsdWU9IiIvPg0KCQk8dWlyZXBsYWNlIG5hbWU9ImluaXRpYWx0YWIiIHZhbHVlPSJvdXRsaW5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mI3hBOyYjeEE7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mI3hBOyYjeEE7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mI3hBOyYjeEE7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jwvY29uZmlndXJhdGlvbj4NCg=="/>
  <p:tag name="MMPROD_UIDATA" val="&lt;database version=&quot;7.0&quot;&gt;&lt;object type=&quot;1&quot; unique_id=&quot;10001&quot;&gt;&lt;property id=&quot;20141&quot; value=&quot;FAST3.6&quot;/&gt;&lt;property id=&quot;20142&quot; value=&quot;A summary of what to expect with the .6 version of FAST Reporting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S:\Fin_Sys\ROSE Training Docs\FAST3.6_pptx&quot;/&gt;&lt;property id=&quot;20250&quot; value=&quot;0&quot;/&gt;&lt;property id=&quot;20251&quot; value=&quot;0&quot;/&gt;&lt;property id=&quot;20259&quot; value=&quot;0&quot;/&gt;&lt;object type=&quot;2&quot; unique_id=&quot;10002&quot;&gt;&lt;object type=&quot;3&quot; unique_id=&quot;10003&quot;&gt;&lt;property id=&quot;20148&quot; value=&quot;5&quot;/&gt;&lt;property id=&quot;20300&quot; value=&quot;Slide 1 - &amp;quot;External Invoicing&amp;quot;&quot;/&gt;&lt;property id=&quot;20302&quot; value=&quot;0&quot;/&gt;&lt;property id=&quot;20303&quot; value=&quot;-1&quot;/&gt;&lt;property id=&quot;20307&quot; value=&quot;256&quot;/&gt;&lt;property id=&quot;20309&quot; value=&quot;-1&quot;/&gt;&lt;property id=&quot;20312&quot; value=&quot;0&quot;/&gt;&lt;/object&gt;&lt;object type=&quot;3&quot; unique_id=&quot;10020&quot;&gt;&lt;property id=&quot;20148&quot; value=&quot;5&quot;/&gt;&lt;property id=&quot;20300&quot; value=&quot;Slide 12 - &amp;quot;Thank you!&amp;quot;&quot;/&gt;&lt;property id=&quot;20302&quot; value=&quot;0&quot;/&gt;&lt;property id=&quot;20303&quot; value=&quot;-1&quot;/&gt;&lt;property id=&quot;20307&quot; value=&quot;274&quot;/&gt;&lt;property id=&quot;20309&quot; value=&quot;-1&quot;/&gt;&lt;property id=&quot;20312&quot; value=&quot;0&quot;/&gt;&lt;/object&gt;&lt;object type=&quot;3&quot; unique_id=&quot;10552&quot;&gt;&lt;property id=&quot;20148&quot; value=&quot;5&quot;/&gt;&lt;property id=&quot;20300&quot; value=&quot;Slide 3 - &amp;quot;Benefits of FAST AR&amp;quot;&quot;/&gt;&lt;property id=&quot;20307&quot; value=&quot;277&quot;/&gt;&lt;/object&gt;&lt;object type=&quot;3&quot; unique_id=&quot;10553&quot;&gt;&lt;property id=&quot;20148&quot; value=&quot;5&quot;/&gt;&lt;property id=&quot;20300&quot; value=&quot;Slide 4 - &amp;quot;Benefits of FAST AR&amp;quot;&quot;/&gt;&lt;property id=&quot;20307&quot; value=&quot;276&quot;/&gt;&lt;/object&gt;&lt;object type=&quot;3&quot; unique_id=&quot;10717&quot;&gt;&lt;property id=&quot;20148&quot; value=&quot;5&quot;/&gt;&lt;property id=&quot;20300&quot; value=&quot;Slide 11 - &amp;quot;FAST AR Assistance&amp;quot;&quot;/&gt;&lt;property id=&quot;20307&quot; value=&quot;280&quot;/&gt;&lt;/object&gt;&lt;object type=&quot;3&quot; unique_id=&quot;10782&quot;&gt;&lt;property id=&quot;20148&quot; value=&quot;5&quot;/&gt;&lt;property id=&quot;20300&quot; value=&quot;Slide 10 - &amp;quot;Exercises &amp;quot;&quot;/&gt;&lt;property id=&quot;20307&quot; value=&quot;281&quot;/&gt;&lt;/object&gt;&lt;object type=&quot;3&quot; unique_id=&quot;10806&quot;&gt;&lt;property id=&quot;20148&quot; value=&quot;5&quot;/&gt;&lt;property id=&quot;20300&quot; value=&quot;Slide 2 - &amp;quot;Session Objectives&amp;quot;&quot;/&gt;&lt;property id=&quot;20307&quot; value=&quot;282&quot;/&gt;&lt;/object&gt;&lt;object type=&quot;3&quot; unique_id=&quot;10813&quot;&gt;&lt;property id=&quot;20148&quot; value=&quot;5&quot;/&gt;&lt;property id=&quot;20300&quot; value=&quot;Slide 5 - &amp;quot;About External Invoicing&amp;quot;&quot;/&gt;&lt;property id=&quot;20307&quot; value=&quot;283&quot;/&gt;&lt;/object&gt;&lt;object type=&quot;3&quot; unique_id=&quot;10814&quot;&gt;&lt;property id=&quot;20148&quot; value=&quot;5&quot;/&gt;&lt;property id=&quot;20300&quot; value=&quot;Slide 6 - &amp;quot;About External Invoicing&amp;quot;&quot;/&gt;&lt;property id=&quot;20307&quot; value=&quot;284&quot;/&gt;&lt;/object&gt;&lt;object type=&quot;3&quot; unique_id=&quot;10815&quot;&gt;&lt;property id=&quot;20148&quot; value=&quot;5&quot;/&gt;&lt;property id=&quot;20300&quot; value=&quot;Slide 7 - &amp;quot;Roles &amp;amp; Responsibilities&amp;quot;&quot;/&gt;&lt;property id=&quot;20307&quot; value=&quot;285&quot;/&gt;&lt;/object&gt;&lt;object type=&quot;3&quot; unique_id=&quot;10816&quot;&gt;&lt;property id=&quot;20148&quot; value=&quot;5&quot;/&gt;&lt;property id=&quot;20300&quot; value=&quot;Slide 8 - &amp;quot;Roles &amp;amp; Responsibilities&amp;quot;&quot;/&gt;&lt;property id=&quot;20307&quot; value=&quot;286&quot;/&gt;&lt;/object&gt;&lt;object type=&quot;3&quot; unique_id=&quot;10817&quot;&gt;&lt;property id=&quot;20148&quot; value=&quot;5&quot;/&gt;&lt;property id=&quot;20300&quot; value=&quot;Slide 9 - &amp;quot;Roles &amp;amp; Responsibilities&amp;quot;&quot;/&gt;&lt;property id=&quot;20307&quot; value=&quot;287&quot;/&gt;&lt;/object&gt;&lt;/object&gt;&lt;object type=&quot;8&quot; unique_id=&quot;10040&quot;&gt;&lt;/object&gt;&lt;object type=&quot;10&quot; unique_id=&quot;10061&quot;&gt;&lt;object type=&quot;11&quot; unique_id=&quot;10062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0110&quot;&gt;&lt;/object&gt;&lt;object type=&quot;13&quot; unique_id=&quot;10304&quot;&gt;&lt;/object&gt;&lt;/object&gt;&lt;object type=&quot;4&quot; unique_id=&quot;10063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3938E26-9043-4E09-838A-E2C3AAD38ED2}&quot;/&gt;&lt;filename val=&quot;S:\Fin_Sys\ROSE Training Docs\FAST3.6_pptx\data\asimages\{93938E26-9043-4E09-838A-E2C3AAD38ED2}.png&quot;/&gt;&lt;hasEffects val=&quot;1&quot;/&gt;&lt;left val=&quot;228.72&quot;/&gt;&lt;top val=&quot;187.56&quot;/&gt;&lt;width val=&quot;64.92&quot;/&gt;&lt;height val=&quot;30.36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FF5AF799-DFDF-48EA-A50D-23780EB1F02D}&quot;/&gt;&lt;filename val=&quot;S:\Fin_Sys\ROSE Training Docs\FAST3.6_pptx\data\asimages\{FF5AF799-DFDF-48EA-A50D-23780EB1F02D}.png&quot;/&gt;&lt;hasEffects val=&quot;1&quot;/&gt;&lt;left val=&quot;226.56&quot;/&gt;&lt;top val=&quot;235.56&quot;/&gt;&lt;width val=&quot;64.8&quot;/&gt;&lt;height val=&quot;30.36&quot;/&gt;&lt;/ThreeDShapeInfo&gt;"/>
</p:tagLst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8236</TotalTime>
  <Words>953</Words>
  <Application>Microsoft Office PowerPoint</Application>
  <PresentationFormat>Custom</PresentationFormat>
  <Paragraphs>168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Wingdings 2</vt:lpstr>
      <vt:lpstr>ms01_1</vt:lpstr>
      <vt:lpstr>External Invoicing &amp; FAST AR</vt:lpstr>
      <vt:lpstr>Session Objectives</vt:lpstr>
      <vt:lpstr>Benefits of an External  Invoicing System</vt:lpstr>
      <vt:lpstr>Benefits of FAST AR</vt:lpstr>
      <vt:lpstr>External Invoicing</vt:lpstr>
      <vt:lpstr>External Invoicing</vt:lpstr>
      <vt:lpstr>Roles &amp; Responsibilities</vt:lpstr>
      <vt:lpstr>Roles &amp; Responsibilities</vt:lpstr>
      <vt:lpstr>Roles &amp; Responsibilities</vt:lpstr>
      <vt:lpstr>Roles &amp; Responsibilities</vt:lpstr>
      <vt:lpstr>*New*: FFSA &amp; TSA</vt:lpstr>
      <vt:lpstr>*New*: FFSA &amp; TSA</vt:lpstr>
      <vt:lpstr>*New*: FFSA &amp; TSA</vt:lpstr>
      <vt:lpstr>*New*: FFSA &amp; TSA</vt:lpstr>
      <vt:lpstr>Payments</vt:lpstr>
      <vt:lpstr>Payments</vt:lpstr>
      <vt:lpstr>Department Deposit Report</vt:lpstr>
      <vt:lpstr>Payments</vt:lpstr>
      <vt:lpstr>Payments</vt:lpstr>
      <vt:lpstr>Payments</vt:lpstr>
      <vt:lpstr>FAST AR Assistance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With FAST 3.6?</dc:title>
  <dc:creator>Kimberlee Potter</dc:creator>
  <cp:lastModifiedBy>Natasha Martin</cp:lastModifiedBy>
  <cp:revision>432</cp:revision>
  <cp:lastPrinted>2016-05-09T20:42:32Z</cp:lastPrinted>
  <dcterms:created xsi:type="dcterms:W3CDTF">2011-05-26T20:29:45Z</dcterms:created>
  <dcterms:modified xsi:type="dcterms:W3CDTF">2020-03-20T20:56:45Z</dcterms:modified>
</cp:coreProperties>
</file>