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2" r:id="rId3"/>
    <p:sldId id="257" r:id="rId4"/>
    <p:sldId id="304" r:id="rId5"/>
    <p:sldId id="314" r:id="rId6"/>
    <p:sldId id="275" r:id="rId7"/>
    <p:sldId id="277" r:id="rId8"/>
    <p:sldId id="306" r:id="rId9"/>
    <p:sldId id="305" r:id="rId10"/>
    <p:sldId id="288" r:id="rId11"/>
    <p:sldId id="278" r:id="rId12"/>
    <p:sldId id="289" r:id="rId13"/>
    <p:sldId id="316" r:id="rId14"/>
    <p:sldId id="281" r:id="rId15"/>
    <p:sldId id="290" r:id="rId16"/>
    <p:sldId id="291" r:id="rId17"/>
    <p:sldId id="292" r:id="rId18"/>
    <p:sldId id="293" r:id="rId19"/>
    <p:sldId id="294" r:id="rId20"/>
    <p:sldId id="283" r:id="rId21"/>
    <p:sldId id="286" r:id="rId22"/>
    <p:sldId id="308" r:id="rId23"/>
    <p:sldId id="295" r:id="rId24"/>
    <p:sldId id="280" r:id="rId25"/>
    <p:sldId id="301" r:id="rId26"/>
    <p:sldId id="309" r:id="rId27"/>
    <p:sldId id="311" r:id="rId28"/>
    <p:sldId id="310" r:id="rId29"/>
    <p:sldId id="298" r:id="rId30"/>
    <p:sldId id="299" r:id="rId31"/>
    <p:sldId id="317" r:id="rId32"/>
    <p:sldId id="313" r:id="rId33"/>
    <p:sldId id="312" r:id="rId34"/>
    <p:sldId id="315" r:id="rId35"/>
    <p:sldId id="307" r:id="rId36"/>
    <p:sldId id="274" r:id="rId37"/>
  </p:sldIdLst>
  <p:sldSz cx="9756775" cy="7315200"/>
  <p:notesSz cx="7010400" cy="9236075"/>
  <p:custDataLst>
    <p:tags r:id="rId40"/>
  </p:custDataLst>
  <p:defaultTextStyle>
    <a:defPPr>
      <a:defRPr lang="en-US"/>
    </a:defPPr>
    <a:lvl1pPr marL="0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682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365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046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728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411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093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3776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458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CCD"/>
    <a:srgbClr val="020CCE"/>
    <a:srgbClr val="008000"/>
    <a:srgbClr val="009600"/>
    <a:srgbClr val="7DD503"/>
    <a:srgbClr val="00AC00"/>
    <a:srgbClr val="6BC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95" autoAdjust="0"/>
    <p:restoredTop sz="76653" autoAdjust="0"/>
  </p:normalViewPr>
  <p:slideViewPr>
    <p:cSldViewPr>
      <p:cViewPr varScale="1">
        <p:scale>
          <a:sx n="91" d="100"/>
          <a:sy n="91" d="100"/>
        </p:scale>
        <p:origin x="1536" y="90"/>
      </p:cViewPr>
      <p:guideLst>
        <p:guide orient="horz" pos="2304"/>
        <p:guide pos="30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>
                <a:solidFill>
                  <a:schemeClr val="tx2"/>
                </a:solidFill>
              </a:defRPr>
            </a:pPr>
            <a:r>
              <a:rPr lang="en-CA" sz="1600" dirty="0">
                <a:solidFill>
                  <a:schemeClr val="tx2"/>
                </a:solidFill>
              </a:rPr>
              <a:t>RESEARCH EXPENSE BY FACULTY   </a:t>
            </a:r>
            <a:r>
              <a:rPr lang="en-CA" sz="1600" baseline="0" dirty="0">
                <a:solidFill>
                  <a:schemeClr val="tx2"/>
                </a:solidFill>
              </a:rPr>
              <a:t>(Total $132.6 Million)</a:t>
            </a:r>
            <a:endParaRPr lang="en-CA" sz="16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2.9612338849320706E-2"/>
          <c:y val="2.5020075720792515E-2"/>
        </c:manualLayout>
      </c:layout>
      <c:overlay val="1"/>
    </c:title>
    <c:autoTitleDeleted val="0"/>
    <c:view3D>
      <c:rotX val="40"/>
      <c:rotY val="1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715790116198757E-2"/>
          <c:y val="0.10197940505372557"/>
          <c:w val="0.83909636754402028"/>
          <c:h val="0.796041189892548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0778746903883037"/>
                  <c:y val="-3.8049612580110768E-3"/>
                </c:manualLayout>
              </c:layout>
              <c:tx>
                <c:rich>
                  <a:bodyPr/>
                  <a:lstStyle/>
                  <a:p>
                    <a:r>
                      <a:rPr lang="en-US" sz="1050" b="0">
                        <a:solidFill>
                          <a:schemeClr val="tx2"/>
                        </a:solidFill>
                      </a:rPr>
                      <a:t>Agricultural &amp; Food Sciences $15.5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FE9-48D1-A2B7-116B971AE238}"/>
                </c:ext>
              </c:extLst>
            </c:dLbl>
            <c:dLbl>
              <c:idx val="1"/>
              <c:layout>
                <c:manualLayout>
                  <c:x val="3.7571552026008988E-2"/>
                  <c:y val="6.2111244813535985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0">
                        <a:solidFill>
                          <a:schemeClr val="tx2"/>
                        </a:solidFill>
                      </a:rPr>
                      <a:t>Engineering $8.9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FE9-48D1-A2B7-116B971AE238}"/>
                </c:ext>
              </c:extLst>
            </c:dLbl>
            <c:dLbl>
              <c:idx val="2"/>
              <c:layout>
                <c:manualLayout>
                  <c:x val="-9.2607934412115248E-2"/>
                  <c:y val="6.8637951606002251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0">
                        <a:solidFill>
                          <a:schemeClr val="tx2"/>
                        </a:solidFill>
                      </a:rPr>
                      <a:t>Science $11.7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FE9-48D1-A2B7-116B971AE238}"/>
                </c:ext>
              </c:extLst>
            </c:dLbl>
            <c:dLbl>
              <c:idx val="3"/>
              <c:layout>
                <c:manualLayout>
                  <c:x val="-3.2327348310347379E-2"/>
                  <c:y val="-5.9762534696532865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0">
                        <a:solidFill>
                          <a:schemeClr val="tx2"/>
                        </a:solidFill>
                      </a:rPr>
                      <a:t>Environment, Earth &amp; Resources $7.7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FE9-48D1-A2B7-116B971AE238}"/>
                </c:ext>
              </c:extLst>
            </c:dLbl>
            <c:dLbl>
              <c:idx val="4"/>
              <c:layout>
                <c:manualLayout>
                  <c:x val="0.37796522068768329"/>
                  <c:y val="0.20529156391707537"/>
                </c:manualLayout>
              </c:layout>
              <c:tx>
                <c:rich>
                  <a:bodyPr/>
                  <a:lstStyle/>
                  <a:p>
                    <a:r>
                      <a:rPr lang="en-US" sz="1050" b="0">
                        <a:solidFill>
                          <a:schemeClr val="tx2"/>
                        </a:solidFill>
                      </a:rPr>
                      <a:t>Medicine</a:t>
                    </a:r>
                    <a:r>
                      <a:rPr lang="en-US" sz="1050" b="0" baseline="0">
                        <a:solidFill>
                          <a:schemeClr val="tx2"/>
                        </a:solidFill>
                      </a:rPr>
                      <a:t> $</a:t>
                    </a:r>
                    <a:r>
                      <a:rPr lang="en-US" sz="1050" b="0">
                        <a:solidFill>
                          <a:schemeClr val="tx2"/>
                        </a:solidFill>
                      </a:rPr>
                      <a:t>69.2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FE9-48D1-A2B7-116B971AE238}"/>
                </c:ext>
              </c:extLst>
            </c:dLbl>
            <c:dLbl>
              <c:idx val="5"/>
              <c:layout>
                <c:manualLayout>
                  <c:x val="6.3513783543274957E-2"/>
                  <c:y val="-0.16984754720734949"/>
                </c:manualLayout>
              </c:layout>
              <c:tx>
                <c:rich>
                  <a:bodyPr/>
                  <a:lstStyle/>
                  <a:p>
                    <a:r>
                      <a:rPr lang="en-US" sz="1050" b="0">
                        <a:solidFill>
                          <a:schemeClr val="tx2"/>
                        </a:solidFill>
                      </a:rPr>
                      <a:t>Other $11.0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FE9-48D1-A2B7-116B971AE238}"/>
                </c:ext>
              </c:extLst>
            </c:dLbl>
            <c:dLbl>
              <c:idx val="6"/>
              <c:layout>
                <c:manualLayout>
                  <c:x val="7.0717206860770307E-2"/>
                  <c:y val="-1.4678095868971874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0">
                        <a:solidFill>
                          <a:schemeClr val="tx2"/>
                        </a:solidFill>
                      </a:rPr>
                      <a:t>Graduate Studies $3.9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FE9-48D1-A2B7-116B971AE238}"/>
                </c:ext>
              </c:extLst>
            </c:dLbl>
            <c:dLbl>
              <c:idx val="7"/>
              <c:layout>
                <c:manualLayout>
                  <c:x val="0.11354073702843448"/>
                  <c:y val="4.8751490022150394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0">
                        <a:solidFill>
                          <a:schemeClr val="tx2"/>
                        </a:solidFill>
                      </a:rPr>
                      <a:t>Arts $4.7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FE9-48D1-A2B7-116B971AE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Sheet1!$A$1:$A$8</c:f>
              <c:strCache>
                <c:ptCount val="8"/>
                <c:pt idx="0">
                  <c:v>Agricultural &amp; Food Sciences</c:v>
                </c:pt>
                <c:pt idx="1">
                  <c:v>Engineering</c:v>
                </c:pt>
                <c:pt idx="2">
                  <c:v>Science</c:v>
                </c:pt>
                <c:pt idx="3">
                  <c:v>Environment, Earth &amp; Resources</c:v>
                </c:pt>
                <c:pt idx="4">
                  <c:v>Medicine</c:v>
                </c:pt>
                <c:pt idx="5">
                  <c:v>Other</c:v>
                </c:pt>
                <c:pt idx="6">
                  <c:v>Graduate Studies</c:v>
                </c:pt>
                <c:pt idx="7">
                  <c:v>Arts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15.5</c:v>
                </c:pt>
                <c:pt idx="1">
                  <c:v>8.9</c:v>
                </c:pt>
                <c:pt idx="2">
                  <c:v>11.7</c:v>
                </c:pt>
                <c:pt idx="3">
                  <c:v>7.7</c:v>
                </c:pt>
                <c:pt idx="4">
                  <c:v>69.2</c:v>
                </c:pt>
                <c:pt idx="5">
                  <c:v>11</c:v>
                </c:pt>
                <c:pt idx="6">
                  <c:v>3.9</c:v>
                </c:pt>
                <c:pt idx="7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E9-48D1-A2B7-116B971AE23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E1987-B1A5-4AB4-A4BD-09A62B5EC260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7C66D-9350-47B4-9F89-3B793A69B7D7}">
      <dgm:prSet phldrT="[Text]"/>
      <dgm:spPr/>
      <dgm:t>
        <a:bodyPr/>
        <a:lstStyle/>
        <a:p>
          <a:r>
            <a:rPr lang="en-US" dirty="0"/>
            <a:t>Aurora Finance</a:t>
          </a:r>
        </a:p>
      </dgm:t>
    </dgm:pt>
    <dgm:pt modelId="{EADC3AEC-20AF-47FA-9763-BD704597F474}" type="parTrans" cxnId="{2A5CD158-49E4-43DA-BD7D-C23AD620DEC5}">
      <dgm:prSet/>
      <dgm:spPr/>
      <dgm:t>
        <a:bodyPr/>
        <a:lstStyle/>
        <a:p>
          <a:endParaRPr lang="en-US"/>
        </a:p>
      </dgm:t>
    </dgm:pt>
    <dgm:pt modelId="{3FA7F67A-D228-4212-9F92-C4FA5AF6CB7C}" type="sibTrans" cxnId="{2A5CD158-49E4-43DA-BD7D-C23AD620DEC5}">
      <dgm:prSet/>
      <dgm:spPr/>
      <dgm:t>
        <a:bodyPr/>
        <a:lstStyle/>
        <a:p>
          <a:endParaRPr lang="en-US"/>
        </a:p>
      </dgm:t>
    </dgm:pt>
    <dgm:pt modelId="{CC50D1BD-8039-4C3F-8EB0-27AD379CF89C}" type="asst">
      <dgm:prSet phldrT="[Text]"/>
      <dgm:spPr/>
      <dgm:t>
        <a:bodyPr/>
        <a:lstStyle/>
        <a:p>
          <a:r>
            <a:rPr lang="en-US" dirty="0"/>
            <a:t>Module</a:t>
          </a:r>
        </a:p>
      </dgm:t>
    </dgm:pt>
    <dgm:pt modelId="{27E6008A-B876-44A4-BBD5-24733145E2C6}" type="parTrans" cxnId="{799A4895-2468-4D52-9DF5-DC7485E5F6BF}">
      <dgm:prSet/>
      <dgm:spPr/>
      <dgm:t>
        <a:bodyPr/>
        <a:lstStyle/>
        <a:p>
          <a:endParaRPr lang="en-US"/>
        </a:p>
      </dgm:t>
    </dgm:pt>
    <dgm:pt modelId="{D1B7B39B-E1E0-4675-9826-476F2C622010}" type="sibTrans" cxnId="{799A4895-2468-4D52-9DF5-DC7485E5F6BF}">
      <dgm:prSet/>
      <dgm:spPr/>
      <dgm:t>
        <a:bodyPr/>
        <a:lstStyle/>
        <a:p>
          <a:endParaRPr lang="en-US"/>
        </a:p>
      </dgm:t>
    </dgm:pt>
    <dgm:pt modelId="{61929E7D-FE3D-4C3E-B384-B944DBD80888}">
      <dgm:prSet phldrT="[Text]"/>
      <dgm:spPr/>
      <dgm:t>
        <a:bodyPr/>
        <a:lstStyle/>
        <a:p>
          <a:r>
            <a:rPr lang="en-US" dirty="0"/>
            <a:t>Page</a:t>
          </a:r>
        </a:p>
      </dgm:t>
    </dgm:pt>
    <dgm:pt modelId="{4C31EA96-CCCC-4328-8437-51ED289DB333}" type="parTrans" cxnId="{AD80AF7F-6EF7-49D5-A4B7-BCFC81336165}">
      <dgm:prSet/>
      <dgm:spPr/>
      <dgm:t>
        <a:bodyPr/>
        <a:lstStyle/>
        <a:p>
          <a:endParaRPr lang="en-US"/>
        </a:p>
      </dgm:t>
    </dgm:pt>
    <dgm:pt modelId="{51F948E0-91BE-4BE3-9E05-C32B1071310F}" type="sibTrans" cxnId="{AD80AF7F-6EF7-49D5-A4B7-BCFC81336165}">
      <dgm:prSet/>
      <dgm:spPr/>
      <dgm:t>
        <a:bodyPr/>
        <a:lstStyle/>
        <a:p>
          <a:endParaRPr lang="en-US"/>
        </a:p>
      </dgm:t>
    </dgm:pt>
    <dgm:pt modelId="{C3061B9A-9C10-403E-B948-BCEB95E3580F}">
      <dgm:prSet phldrT="[Text]"/>
      <dgm:spPr/>
      <dgm:t>
        <a:bodyPr/>
        <a:lstStyle/>
        <a:p>
          <a:r>
            <a:rPr lang="en-US"/>
            <a:t>Page</a:t>
          </a:r>
          <a:endParaRPr lang="en-US" dirty="0"/>
        </a:p>
      </dgm:t>
    </dgm:pt>
    <dgm:pt modelId="{55C9F28A-E651-4367-9986-4DB9DFF3F978}" type="parTrans" cxnId="{2CED1071-805E-4B89-863A-AD46398999C4}">
      <dgm:prSet/>
      <dgm:spPr/>
      <dgm:t>
        <a:bodyPr/>
        <a:lstStyle/>
        <a:p>
          <a:endParaRPr lang="en-US"/>
        </a:p>
      </dgm:t>
    </dgm:pt>
    <dgm:pt modelId="{B131BD87-F154-43B9-93F7-A4361DE61845}" type="sibTrans" cxnId="{2CED1071-805E-4B89-863A-AD46398999C4}">
      <dgm:prSet/>
      <dgm:spPr/>
      <dgm:t>
        <a:bodyPr/>
        <a:lstStyle/>
        <a:p>
          <a:endParaRPr lang="en-US"/>
        </a:p>
      </dgm:t>
    </dgm:pt>
    <dgm:pt modelId="{7868CAFB-CD0B-4054-B12F-D554B69B3C66}">
      <dgm:prSet phldrT="[Text]"/>
      <dgm:spPr/>
      <dgm:t>
        <a:bodyPr/>
        <a:lstStyle/>
        <a:p>
          <a:r>
            <a:rPr lang="en-US" dirty="0"/>
            <a:t>Key Block</a:t>
          </a:r>
        </a:p>
      </dgm:t>
    </dgm:pt>
    <dgm:pt modelId="{62E43F8C-8654-46BE-8B09-A882AB2A0574}" type="parTrans" cxnId="{090CF7AF-0BEC-42BB-8024-2198BB86E258}">
      <dgm:prSet/>
      <dgm:spPr/>
      <dgm:t>
        <a:bodyPr/>
        <a:lstStyle/>
        <a:p>
          <a:endParaRPr lang="en-US"/>
        </a:p>
      </dgm:t>
    </dgm:pt>
    <dgm:pt modelId="{0C4C149C-7C25-4847-BF80-4E2AB867DADF}" type="sibTrans" cxnId="{090CF7AF-0BEC-42BB-8024-2198BB86E258}">
      <dgm:prSet/>
      <dgm:spPr/>
      <dgm:t>
        <a:bodyPr/>
        <a:lstStyle/>
        <a:p>
          <a:endParaRPr lang="en-US"/>
        </a:p>
      </dgm:t>
    </dgm:pt>
    <dgm:pt modelId="{4DC36CB4-BF06-425A-BECF-FD9FAB923F96}" type="asst">
      <dgm:prSet phldrT="[Text]"/>
      <dgm:spPr/>
      <dgm:t>
        <a:bodyPr/>
        <a:lstStyle/>
        <a:p>
          <a:r>
            <a:rPr lang="en-US" dirty="0"/>
            <a:t>Module</a:t>
          </a:r>
        </a:p>
      </dgm:t>
    </dgm:pt>
    <dgm:pt modelId="{222EE6CD-5810-41B6-B3AB-3BD0DE64DE99}" type="parTrans" cxnId="{F60690BE-E34C-461A-B906-4322F837DFCF}">
      <dgm:prSet/>
      <dgm:spPr/>
      <dgm:t>
        <a:bodyPr/>
        <a:lstStyle/>
        <a:p>
          <a:endParaRPr lang="en-US"/>
        </a:p>
      </dgm:t>
    </dgm:pt>
    <dgm:pt modelId="{75DAB078-4DA3-4B37-BE18-724E933DF947}" type="sibTrans" cxnId="{F60690BE-E34C-461A-B906-4322F837DFCF}">
      <dgm:prSet/>
      <dgm:spPr/>
      <dgm:t>
        <a:bodyPr/>
        <a:lstStyle/>
        <a:p>
          <a:endParaRPr lang="en-US"/>
        </a:p>
      </dgm:t>
    </dgm:pt>
    <dgm:pt modelId="{8B9CB416-D1BD-462C-8A05-311F8E473630}">
      <dgm:prSet phldrT="[Text]"/>
      <dgm:spPr/>
      <dgm:t>
        <a:bodyPr/>
        <a:lstStyle/>
        <a:p>
          <a:r>
            <a:rPr lang="en-US" dirty="0"/>
            <a:t>Info Block</a:t>
          </a:r>
        </a:p>
      </dgm:t>
    </dgm:pt>
    <dgm:pt modelId="{1D85214E-1FF5-4EEC-91C0-48A772D4D349}" type="parTrans" cxnId="{22347986-48E2-4EF4-BD2D-043E808CA012}">
      <dgm:prSet/>
      <dgm:spPr/>
      <dgm:t>
        <a:bodyPr/>
        <a:lstStyle/>
        <a:p>
          <a:endParaRPr lang="en-US"/>
        </a:p>
      </dgm:t>
    </dgm:pt>
    <dgm:pt modelId="{B99649A9-7DF4-4282-B33D-DED65A9E166D}" type="sibTrans" cxnId="{22347986-48E2-4EF4-BD2D-043E808CA012}">
      <dgm:prSet/>
      <dgm:spPr/>
      <dgm:t>
        <a:bodyPr/>
        <a:lstStyle/>
        <a:p>
          <a:endParaRPr lang="en-US"/>
        </a:p>
      </dgm:t>
    </dgm:pt>
    <dgm:pt modelId="{FF005B48-CFCE-453B-AC77-6D32550C8E0F}">
      <dgm:prSet phldrT="[Text]"/>
      <dgm:spPr/>
      <dgm:t>
        <a:bodyPr/>
        <a:lstStyle/>
        <a:p>
          <a:r>
            <a:rPr lang="en-US" dirty="0"/>
            <a:t>Record</a:t>
          </a:r>
        </a:p>
      </dgm:t>
    </dgm:pt>
    <dgm:pt modelId="{A10DF028-2666-4BA5-826E-3258F3462C5C}" type="parTrans" cxnId="{B4106F73-67B6-4923-986E-AB006F720FB0}">
      <dgm:prSet/>
      <dgm:spPr/>
      <dgm:t>
        <a:bodyPr/>
        <a:lstStyle/>
        <a:p>
          <a:endParaRPr lang="en-US"/>
        </a:p>
      </dgm:t>
    </dgm:pt>
    <dgm:pt modelId="{11E80065-255F-45E5-B3A8-AB0984DE6112}" type="sibTrans" cxnId="{B4106F73-67B6-4923-986E-AB006F720FB0}">
      <dgm:prSet/>
      <dgm:spPr/>
      <dgm:t>
        <a:bodyPr/>
        <a:lstStyle/>
        <a:p>
          <a:endParaRPr lang="en-US"/>
        </a:p>
      </dgm:t>
    </dgm:pt>
    <dgm:pt modelId="{27920768-8432-48A3-868B-25DC55729910}" type="pres">
      <dgm:prSet presAssocID="{6C6E1987-B1A5-4AB4-A4BD-09A62B5EC2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1EB2CEE-6922-4621-87FA-8C685B16461F}" type="pres">
      <dgm:prSet presAssocID="{D9B7C66D-9350-47B4-9F89-3B793A69B7D7}" presName="hierRoot1" presStyleCnt="0">
        <dgm:presLayoutVars>
          <dgm:hierBranch val="init"/>
        </dgm:presLayoutVars>
      </dgm:prSet>
      <dgm:spPr/>
    </dgm:pt>
    <dgm:pt modelId="{60C6DC25-720F-4EA5-8F93-75D7986B10C0}" type="pres">
      <dgm:prSet presAssocID="{D9B7C66D-9350-47B4-9F89-3B793A69B7D7}" presName="rootComposite1" presStyleCnt="0"/>
      <dgm:spPr/>
    </dgm:pt>
    <dgm:pt modelId="{D7D03B55-2C58-4F86-AF67-406E206E35F2}" type="pres">
      <dgm:prSet presAssocID="{D9B7C66D-9350-47B4-9F89-3B793A69B7D7}" presName="rootText1" presStyleLbl="node0" presStyleIdx="0" presStyleCnt="1" custScaleX="157523">
        <dgm:presLayoutVars>
          <dgm:chPref val="3"/>
        </dgm:presLayoutVars>
      </dgm:prSet>
      <dgm:spPr/>
    </dgm:pt>
    <dgm:pt modelId="{8972F879-6168-4A98-AA71-BD8F7BADCE74}" type="pres">
      <dgm:prSet presAssocID="{D9B7C66D-9350-47B4-9F89-3B793A69B7D7}" presName="rootConnector1" presStyleLbl="node1" presStyleIdx="0" presStyleCnt="0"/>
      <dgm:spPr/>
    </dgm:pt>
    <dgm:pt modelId="{DAAF6E45-6CDB-4509-B661-760C25BCFBDB}" type="pres">
      <dgm:prSet presAssocID="{D9B7C66D-9350-47B4-9F89-3B793A69B7D7}" presName="hierChild2" presStyleCnt="0"/>
      <dgm:spPr/>
    </dgm:pt>
    <dgm:pt modelId="{0AD136E2-2BB9-4232-BC4D-E54C20FC23EA}" type="pres">
      <dgm:prSet presAssocID="{D9B7C66D-9350-47B4-9F89-3B793A69B7D7}" presName="hierChild3" presStyleCnt="0"/>
      <dgm:spPr/>
    </dgm:pt>
    <dgm:pt modelId="{84521177-691A-4CFD-A7C0-B527530EF651}" type="pres">
      <dgm:prSet presAssocID="{27E6008A-B876-44A4-BBD5-24733145E2C6}" presName="Name111" presStyleLbl="parChTrans1D2" presStyleIdx="0" presStyleCnt="2"/>
      <dgm:spPr/>
    </dgm:pt>
    <dgm:pt modelId="{C8185DCA-236E-43D0-A253-CF770EFC5CAE}" type="pres">
      <dgm:prSet presAssocID="{CC50D1BD-8039-4C3F-8EB0-27AD379CF89C}" presName="hierRoot3" presStyleCnt="0">
        <dgm:presLayoutVars>
          <dgm:hierBranch val="init"/>
        </dgm:presLayoutVars>
      </dgm:prSet>
      <dgm:spPr/>
    </dgm:pt>
    <dgm:pt modelId="{D22499F6-B993-408C-93B8-68898AFA472F}" type="pres">
      <dgm:prSet presAssocID="{CC50D1BD-8039-4C3F-8EB0-27AD379CF89C}" presName="rootComposite3" presStyleCnt="0"/>
      <dgm:spPr/>
    </dgm:pt>
    <dgm:pt modelId="{4A725E22-48F0-4A1B-A55E-95AA5146B7F9}" type="pres">
      <dgm:prSet presAssocID="{CC50D1BD-8039-4C3F-8EB0-27AD379CF89C}" presName="rootText3" presStyleLbl="asst1" presStyleIdx="0" presStyleCnt="2" custLinFactNeighborX="-42995" custLinFactNeighborY="-5216">
        <dgm:presLayoutVars>
          <dgm:chPref val="3"/>
        </dgm:presLayoutVars>
      </dgm:prSet>
      <dgm:spPr/>
    </dgm:pt>
    <dgm:pt modelId="{942D6925-E6E3-4318-B486-530ACA431C7F}" type="pres">
      <dgm:prSet presAssocID="{CC50D1BD-8039-4C3F-8EB0-27AD379CF89C}" presName="rootConnector3" presStyleLbl="asst1" presStyleIdx="0" presStyleCnt="2"/>
      <dgm:spPr/>
    </dgm:pt>
    <dgm:pt modelId="{15A57459-8612-47A9-B0AC-CDCF4EDB0FB9}" type="pres">
      <dgm:prSet presAssocID="{CC50D1BD-8039-4C3F-8EB0-27AD379CF89C}" presName="hierChild6" presStyleCnt="0"/>
      <dgm:spPr/>
    </dgm:pt>
    <dgm:pt modelId="{02116430-98DB-42E5-8F04-53A0C8CF8171}" type="pres">
      <dgm:prSet presAssocID="{CC50D1BD-8039-4C3F-8EB0-27AD379CF89C}" presName="hierChild7" presStyleCnt="0"/>
      <dgm:spPr/>
    </dgm:pt>
    <dgm:pt modelId="{645EBA5A-0655-4CFC-A027-D7571733A810}" type="pres">
      <dgm:prSet presAssocID="{222EE6CD-5810-41B6-B3AB-3BD0DE64DE99}" presName="Name111" presStyleLbl="parChTrans1D2" presStyleIdx="1" presStyleCnt="2"/>
      <dgm:spPr/>
    </dgm:pt>
    <dgm:pt modelId="{FECACA7E-5E6D-4958-89E5-8B1F11A9E2EC}" type="pres">
      <dgm:prSet presAssocID="{4DC36CB4-BF06-425A-BECF-FD9FAB923F96}" presName="hierRoot3" presStyleCnt="0">
        <dgm:presLayoutVars>
          <dgm:hierBranch val="init"/>
        </dgm:presLayoutVars>
      </dgm:prSet>
      <dgm:spPr/>
    </dgm:pt>
    <dgm:pt modelId="{1EA96917-A3D9-46F1-BA64-65B4C3F76FDC}" type="pres">
      <dgm:prSet presAssocID="{4DC36CB4-BF06-425A-BECF-FD9FAB923F96}" presName="rootComposite3" presStyleCnt="0"/>
      <dgm:spPr/>
    </dgm:pt>
    <dgm:pt modelId="{04E5CC89-E4A1-41A9-A5E4-F06E84FDE3EC}" type="pres">
      <dgm:prSet presAssocID="{4DC36CB4-BF06-425A-BECF-FD9FAB923F96}" presName="rootText3" presStyleLbl="asst1" presStyleIdx="1" presStyleCnt="2" custLinFactNeighborX="-15295" custLinFactNeighborY="-5216">
        <dgm:presLayoutVars>
          <dgm:chPref val="3"/>
        </dgm:presLayoutVars>
      </dgm:prSet>
      <dgm:spPr/>
    </dgm:pt>
    <dgm:pt modelId="{51FECA00-78D5-48EA-AFC0-8FB3ED89BF7E}" type="pres">
      <dgm:prSet presAssocID="{4DC36CB4-BF06-425A-BECF-FD9FAB923F96}" presName="rootConnector3" presStyleLbl="asst1" presStyleIdx="1" presStyleCnt="2"/>
      <dgm:spPr/>
    </dgm:pt>
    <dgm:pt modelId="{76754F61-B483-4FF2-87AA-AA95D6D46D19}" type="pres">
      <dgm:prSet presAssocID="{4DC36CB4-BF06-425A-BECF-FD9FAB923F96}" presName="hierChild6" presStyleCnt="0"/>
      <dgm:spPr/>
    </dgm:pt>
    <dgm:pt modelId="{9AFE2270-42C2-4CA3-BB66-D27404326E7E}" type="pres">
      <dgm:prSet presAssocID="{4C31EA96-CCCC-4328-8437-51ED289DB333}" presName="Name37" presStyleLbl="parChTrans1D3" presStyleIdx="0" presStyleCnt="2"/>
      <dgm:spPr/>
    </dgm:pt>
    <dgm:pt modelId="{C0F50F88-F676-48E2-8CBA-FE8382C26DA3}" type="pres">
      <dgm:prSet presAssocID="{61929E7D-FE3D-4C3E-B384-B944DBD80888}" presName="hierRoot2" presStyleCnt="0">
        <dgm:presLayoutVars>
          <dgm:hierBranch val="init"/>
        </dgm:presLayoutVars>
      </dgm:prSet>
      <dgm:spPr/>
    </dgm:pt>
    <dgm:pt modelId="{63E17F00-4ACB-4E73-987E-9CAFE7DF1229}" type="pres">
      <dgm:prSet presAssocID="{61929E7D-FE3D-4C3E-B384-B944DBD80888}" presName="rootComposite" presStyleCnt="0"/>
      <dgm:spPr/>
    </dgm:pt>
    <dgm:pt modelId="{6DBB7AB7-671B-48EA-A5C3-0900078EF19B}" type="pres">
      <dgm:prSet presAssocID="{61929E7D-FE3D-4C3E-B384-B944DBD80888}" presName="rootText" presStyleLbl="node3" presStyleIdx="0" presStyleCnt="2" custLinFactNeighborX="-35622" custLinFactNeighborY="4164">
        <dgm:presLayoutVars>
          <dgm:chPref val="3"/>
        </dgm:presLayoutVars>
      </dgm:prSet>
      <dgm:spPr/>
    </dgm:pt>
    <dgm:pt modelId="{2F299229-B289-44D1-AFA0-FD2CB451F4F6}" type="pres">
      <dgm:prSet presAssocID="{61929E7D-FE3D-4C3E-B384-B944DBD80888}" presName="rootConnector" presStyleLbl="node3" presStyleIdx="0" presStyleCnt="2"/>
      <dgm:spPr/>
    </dgm:pt>
    <dgm:pt modelId="{77B2B057-E960-45F4-A532-EFEB2F36C21B}" type="pres">
      <dgm:prSet presAssocID="{61929E7D-FE3D-4C3E-B384-B944DBD80888}" presName="hierChild4" presStyleCnt="0"/>
      <dgm:spPr/>
    </dgm:pt>
    <dgm:pt modelId="{DB5A813B-D3AD-4140-A200-34FED3B09997}" type="pres">
      <dgm:prSet presAssocID="{61929E7D-FE3D-4C3E-B384-B944DBD80888}" presName="hierChild5" presStyleCnt="0"/>
      <dgm:spPr/>
    </dgm:pt>
    <dgm:pt modelId="{15F08042-DC53-475C-84E9-C8769EF1A610}" type="pres">
      <dgm:prSet presAssocID="{55C9F28A-E651-4367-9986-4DB9DFF3F978}" presName="Name37" presStyleLbl="parChTrans1D3" presStyleIdx="1" presStyleCnt="2"/>
      <dgm:spPr/>
    </dgm:pt>
    <dgm:pt modelId="{F2835074-68AD-4414-BB87-C551A5649894}" type="pres">
      <dgm:prSet presAssocID="{C3061B9A-9C10-403E-B948-BCEB95E3580F}" presName="hierRoot2" presStyleCnt="0">
        <dgm:presLayoutVars>
          <dgm:hierBranch val="init"/>
        </dgm:presLayoutVars>
      </dgm:prSet>
      <dgm:spPr/>
    </dgm:pt>
    <dgm:pt modelId="{ABD9D874-3B34-4695-82EE-4AEF3FFCBE5F}" type="pres">
      <dgm:prSet presAssocID="{C3061B9A-9C10-403E-B948-BCEB95E3580F}" presName="rootComposite" presStyleCnt="0"/>
      <dgm:spPr/>
    </dgm:pt>
    <dgm:pt modelId="{7C41423A-E606-4194-96B8-F4D48D5B488C}" type="pres">
      <dgm:prSet presAssocID="{C3061B9A-9C10-403E-B948-BCEB95E3580F}" presName="rootText" presStyleLbl="node3" presStyleIdx="1" presStyleCnt="2" custLinFactNeighborX="9631" custLinFactNeighborY="4164">
        <dgm:presLayoutVars>
          <dgm:chPref val="3"/>
        </dgm:presLayoutVars>
      </dgm:prSet>
      <dgm:spPr/>
    </dgm:pt>
    <dgm:pt modelId="{4AEC7AD5-2177-47C3-A3A4-9985CAF18CDA}" type="pres">
      <dgm:prSet presAssocID="{C3061B9A-9C10-403E-B948-BCEB95E3580F}" presName="rootConnector" presStyleLbl="node3" presStyleIdx="1" presStyleCnt="2"/>
      <dgm:spPr/>
    </dgm:pt>
    <dgm:pt modelId="{A7DDD444-EDCF-4838-915C-63FD95CE1FF2}" type="pres">
      <dgm:prSet presAssocID="{C3061B9A-9C10-403E-B948-BCEB95E3580F}" presName="hierChild4" presStyleCnt="0"/>
      <dgm:spPr/>
    </dgm:pt>
    <dgm:pt modelId="{D14CCFB0-E622-4983-BD61-93A8EE5CE5B9}" type="pres">
      <dgm:prSet presAssocID="{62E43F8C-8654-46BE-8B09-A882AB2A0574}" presName="Name37" presStyleLbl="parChTrans1D4" presStyleIdx="0" presStyleCnt="3"/>
      <dgm:spPr/>
    </dgm:pt>
    <dgm:pt modelId="{5AE9F553-5377-4227-9538-7E67D76B5F89}" type="pres">
      <dgm:prSet presAssocID="{7868CAFB-CD0B-4054-B12F-D554B69B3C66}" presName="hierRoot2" presStyleCnt="0">
        <dgm:presLayoutVars>
          <dgm:hierBranch val="init"/>
        </dgm:presLayoutVars>
      </dgm:prSet>
      <dgm:spPr/>
    </dgm:pt>
    <dgm:pt modelId="{95DAAAB4-1CBF-46A3-A4E5-9EDD96B3FAFC}" type="pres">
      <dgm:prSet presAssocID="{7868CAFB-CD0B-4054-B12F-D554B69B3C66}" presName="rootComposite" presStyleCnt="0"/>
      <dgm:spPr/>
    </dgm:pt>
    <dgm:pt modelId="{9E25FA2C-A721-4F76-98AE-4FA2E5A9832D}" type="pres">
      <dgm:prSet presAssocID="{7868CAFB-CD0B-4054-B12F-D554B69B3C66}" presName="rootText" presStyleLbl="node4" presStyleIdx="0" presStyleCnt="3" custLinFactNeighborX="10636" custLinFactNeighborY="1900">
        <dgm:presLayoutVars>
          <dgm:chPref val="3"/>
        </dgm:presLayoutVars>
      </dgm:prSet>
      <dgm:spPr/>
    </dgm:pt>
    <dgm:pt modelId="{49934EFA-543B-4EBE-AFC2-A6C9DF4B8099}" type="pres">
      <dgm:prSet presAssocID="{7868CAFB-CD0B-4054-B12F-D554B69B3C66}" presName="rootConnector" presStyleLbl="node4" presStyleIdx="0" presStyleCnt="3"/>
      <dgm:spPr/>
    </dgm:pt>
    <dgm:pt modelId="{DB3B53A7-07DE-4BDE-B1AC-E5965125FDDE}" type="pres">
      <dgm:prSet presAssocID="{7868CAFB-CD0B-4054-B12F-D554B69B3C66}" presName="hierChild4" presStyleCnt="0"/>
      <dgm:spPr/>
    </dgm:pt>
    <dgm:pt modelId="{4A2FED06-9717-41D3-A69B-82B754B03BA2}" type="pres">
      <dgm:prSet presAssocID="{1D85214E-1FF5-4EEC-91C0-48A772D4D349}" presName="Name37" presStyleLbl="parChTrans1D4" presStyleIdx="1" presStyleCnt="3"/>
      <dgm:spPr/>
    </dgm:pt>
    <dgm:pt modelId="{BE94C037-CDD9-49EA-8547-910C70AD46A2}" type="pres">
      <dgm:prSet presAssocID="{8B9CB416-D1BD-462C-8A05-311F8E473630}" presName="hierRoot2" presStyleCnt="0">
        <dgm:presLayoutVars>
          <dgm:hierBranch val="init"/>
        </dgm:presLayoutVars>
      </dgm:prSet>
      <dgm:spPr/>
    </dgm:pt>
    <dgm:pt modelId="{AC0C44F0-9D89-4A64-B025-75F147FADD1F}" type="pres">
      <dgm:prSet presAssocID="{8B9CB416-D1BD-462C-8A05-311F8E473630}" presName="rootComposite" presStyleCnt="0"/>
      <dgm:spPr/>
    </dgm:pt>
    <dgm:pt modelId="{A8B20113-3735-42C8-85C4-4809ECA52D67}" type="pres">
      <dgm:prSet presAssocID="{8B9CB416-D1BD-462C-8A05-311F8E473630}" presName="rootText" presStyleLbl="node4" presStyleIdx="1" presStyleCnt="3" custLinFactNeighborX="10636" custLinFactNeighborY="4061">
        <dgm:presLayoutVars>
          <dgm:chPref val="3"/>
        </dgm:presLayoutVars>
      </dgm:prSet>
      <dgm:spPr/>
    </dgm:pt>
    <dgm:pt modelId="{BA4B8EB4-32AA-4111-9AFC-A4929864A40B}" type="pres">
      <dgm:prSet presAssocID="{8B9CB416-D1BD-462C-8A05-311F8E473630}" presName="rootConnector" presStyleLbl="node4" presStyleIdx="1" presStyleCnt="3"/>
      <dgm:spPr/>
    </dgm:pt>
    <dgm:pt modelId="{5B4EF4B0-A5DF-466D-84D5-ABD5200D929C}" type="pres">
      <dgm:prSet presAssocID="{8B9CB416-D1BD-462C-8A05-311F8E473630}" presName="hierChild4" presStyleCnt="0"/>
      <dgm:spPr/>
    </dgm:pt>
    <dgm:pt modelId="{5FC64C30-2258-4A29-ADDD-92520F47F5F8}" type="pres">
      <dgm:prSet presAssocID="{A10DF028-2666-4BA5-826E-3258F3462C5C}" presName="Name37" presStyleLbl="parChTrans1D4" presStyleIdx="2" presStyleCnt="3"/>
      <dgm:spPr/>
    </dgm:pt>
    <dgm:pt modelId="{5E61C13B-DFDD-4A95-9E65-84FCA6CB7360}" type="pres">
      <dgm:prSet presAssocID="{FF005B48-CFCE-453B-AC77-6D32550C8E0F}" presName="hierRoot2" presStyleCnt="0">
        <dgm:presLayoutVars>
          <dgm:hierBranch val="init"/>
        </dgm:presLayoutVars>
      </dgm:prSet>
      <dgm:spPr/>
    </dgm:pt>
    <dgm:pt modelId="{3ACF02CC-E916-4632-A7B2-FDD1F5072F34}" type="pres">
      <dgm:prSet presAssocID="{FF005B48-CFCE-453B-AC77-6D32550C8E0F}" presName="rootComposite" presStyleCnt="0"/>
      <dgm:spPr/>
    </dgm:pt>
    <dgm:pt modelId="{47BB7EEB-40E2-4025-93D0-3ADE1A537088}" type="pres">
      <dgm:prSet presAssocID="{FF005B48-CFCE-453B-AC77-6D32550C8E0F}" presName="rootText" presStyleLbl="node4" presStyleIdx="2" presStyleCnt="3" custLinFactNeighborX="35430">
        <dgm:presLayoutVars>
          <dgm:chPref val="3"/>
        </dgm:presLayoutVars>
      </dgm:prSet>
      <dgm:spPr/>
    </dgm:pt>
    <dgm:pt modelId="{DE4C5E78-9CA8-4667-8551-ECEDA55C1260}" type="pres">
      <dgm:prSet presAssocID="{FF005B48-CFCE-453B-AC77-6D32550C8E0F}" presName="rootConnector" presStyleLbl="node4" presStyleIdx="2" presStyleCnt="3"/>
      <dgm:spPr/>
    </dgm:pt>
    <dgm:pt modelId="{5890AD43-86D7-4EB6-B315-F1CD2D2BC786}" type="pres">
      <dgm:prSet presAssocID="{FF005B48-CFCE-453B-AC77-6D32550C8E0F}" presName="hierChild4" presStyleCnt="0"/>
      <dgm:spPr/>
    </dgm:pt>
    <dgm:pt modelId="{CE770553-F199-43BC-8C8A-7982B1082669}" type="pres">
      <dgm:prSet presAssocID="{FF005B48-CFCE-453B-AC77-6D32550C8E0F}" presName="hierChild5" presStyleCnt="0"/>
      <dgm:spPr/>
    </dgm:pt>
    <dgm:pt modelId="{02855338-C799-4AFA-B7D7-869BDF3E5EAA}" type="pres">
      <dgm:prSet presAssocID="{8B9CB416-D1BD-462C-8A05-311F8E473630}" presName="hierChild5" presStyleCnt="0"/>
      <dgm:spPr/>
    </dgm:pt>
    <dgm:pt modelId="{AC7F718D-5BBB-4384-8671-7C90DFFAE6B8}" type="pres">
      <dgm:prSet presAssocID="{7868CAFB-CD0B-4054-B12F-D554B69B3C66}" presName="hierChild5" presStyleCnt="0"/>
      <dgm:spPr/>
    </dgm:pt>
    <dgm:pt modelId="{317F625F-0DCF-4FCB-AFEF-74FB9B5BDBD4}" type="pres">
      <dgm:prSet presAssocID="{C3061B9A-9C10-403E-B948-BCEB95E3580F}" presName="hierChild5" presStyleCnt="0"/>
      <dgm:spPr/>
    </dgm:pt>
    <dgm:pt modelId="{B684FCAE-E383-4D3A-875D-21B9EDC80221}" type="pres">
      <dgm:prSet presAssocID="{4DC36CB4-BF06-425A-BECF-FD9FAB923F96}" presName="hierChild7" presStyleCnt="0"/>
      <dgm:spPr/>
    </dgm:pt>
  </dgm:ptLst>
  <dgm:cxnLst>
    <dgm:cxn modelId="{B043B802-5148-49C0-B166-D7D59504CE64}" type="presOf" srcId="{55C9F28A-E651-4367-9986-4DB9DFF3F978}" destId="{15F08042-DC53-475C-84E9-C8769EF1A610}" srcOrd="0" destOrd="0" presId="urn:microsoft.com/office/officeart/2005/8/layout/orgChart1"/>
    <dgm:cxn modelId="{6CA9631F-1E3D-481C-81D3-B1361966FBFC}" type="presOf" srcId="{C3061B9A-9C10-403E-B948-BCEB95E3580F}" destId="{7C41423A-E606-4194-96B8-F4D48D5B488C}" srcOrd="0" destOrd="0" presId="urn:microsoft.com/office/officeart/2005/8/layout/orgChart1"/>
    <dgm:cxn modelId="{63476623-6A65-4028-BF3F-B47E715A6115}" type="presOf" srcId="{61929E7D-FE3D-4C3E-B384-B944DBD80888}" destId="{6DBB7AB7-671B-48EA-A5C3-0900078EF19B}" srcOrd="0" destOrd="0" presId="urn:microsoft.com/office/officeart/2005/8/layout/orgChart1"/>
    <dgm:cxn modelId="{51BC743D-D3A0-472A-B9A8-A77B6B23A1E9}" type="presOf" srcId="{62E43F8C-8654-46BE-8B09-A882AB2A0574}" destId="{D14CCFB0-E622-4983-BD61-93A8EE5CE5B9}" srcOrd="0" destOrd="0" presId="urn:microsoft.com/office/officeart/2005/8/layout/orgChart1"/>
    <dgm:cxn modelId="{E884EC3E-BA38-4C76-A9FB-906959EB8594}" type="presOf" srcId="{C3061B9A-9C10-403E-B948-BCEB95E3580F}" destId="{4AEC7AD5-2177-47C3-A3A4-9985CAF18CDA}" srcOrd="1" destOrd="0" presId="urn:microsoft.com/office/officeart/2005/8/layout/orgChart1"/>
    <dgm:cxn modelId="{28945748-A2C2-4B5B-B8AE-6E9FEEC3ACAC}" type="presOf" srcId="{D9B7C66D-9350-47B4-9F89-3B793A69B7D7}" destId="{D7D03B55-2C58-4F86-AF67-406E206E35F2}" srcOrd="0" destOrd="0" presId="urn:microsoft.com/office/officeart/2005/8/layout/orgChart1"/>
    <dgm:cxn modelId="{DECCF24B-3878-41D3-9CEE-0AD055DB9826}" type="presOf" srcId="{CC50D1BD-8039-4C3F-8EB0-27AD379CF89C}" destId="{4A725E22-48F0-4A1B-A55E-95AA5146B7F9}" srcOrd="0" destOrd="0" presId="urn:microsoft.com/office/officeart/2005/8/layout/orgChart1"/>
    <dgm:cxn modelId="{2FA3F54D-3F06-4737-84F0-1B2F3F89B3BB}" type="presOf" srcId="{4C31EA96-CCCC-4328-8437-51ED289DB333}" destId="{9AFE2270-42C2-4CA3-BB66-D27404326E7E}" srcOrd="0" destOrd="0" presId="urn:microsoft.com/office/officeart/2005/8/layout/orgChart1"/>
    <dgm:cxn modelId="{2CED1071-805E-4B89-863A-AD46398999C4}" srcId="{4DC36CB4-BF06-425A-BECF-FD9FAB923F96}" destId="{C3061B9A-9C10-403E-B948-BCEB95E3580F}" srcOrd="1" destOrd="0" parTransId="{55C9F28A-E651-4367-9986-4DB9DFF3F978}" sibTransId="{B131BD87-F154-43B9-93F7-A4361DE61845}"/>
    <dgm:cxn modelId="{B4106F73-67B6-4923-986E-AB006F720FB0}" srcId="{8B9CB416-D1BD-462C-8A05-311F8E473630}" destId="{FF005B48-CFCE-453B-AC77-6D32550C8E0F}" srcOrd="0" destOrd="0" parTransId="{A10DF028-2666-4BA5-826E-3258F3462C5C}" sibTransId="{11E80065-255F-45E5-B3A8-AB0984DE6112}"/>
    <dgm:cxn modelId="{263D6555-D079-4F60-925F-53F04CE82806}" type="presOf" srcId="{8B9CB416-D1BD-462C-8A05-311F8E473630}" destId="{A8B20113-3735-42C8-85C4-4809ECA52D67}" srcOrd="0" destOrd="0" presId="urn:microsoft.com/office/officeart/2005/8/layout/orgChart1"/>
    <dgm:cxn modelId="{2A5CD158-49E4-43DA-BD7D-C23AD620DEC5}" srcId="{6C6E1987-B1A5-4AB4-A4BD-09A62B5EC260}" destId="{D9B7C66D-9350-47B4-9F89-3B793A69B7D7}" srcOrd="0" destOrd="0" parTransId="{EADC3AEC-20AF-47FA-9763-BD704597F474}" sibTransId="{3FA7F67A-D228-4212-9F92-C4FA5AF6CB7C}"/>
    <dgm:cxn modelId="{2FF3BB5A-3217-4A2E-9A23-AE4D387327A8}" type="presOf" srcId="{61929E7D-FE3D-4C3E-B384-B944DBD80888}" destId="{2F299229-B289-44D1-AFA0-FD2CB451F4F6}" srcOrd="1" destOrd="0" presId="urn:microsoft.com/office/officeart/2005/8/layout/orgChart1"/>
    <dgm:cxn modelId="{AD80AF7F-6EF7-49D5-A4B7-BCFC81336165}" srcId="{4DC36CB4-BF06-425A-BECF-FD9FAB923F96}" destId="{61929E7D-FE3D-4C3E-B384-B944DBD80888}" srcOrd="0" destOrd="0" parTransId="{4C31EA96-CCCC-4328-8437-51ED289DB333}" sibTransId="{51F948E0-91BE-4BE3-9E05-C32B1071310F}"/>
    <dgm:cxn modelId="{22347986-48E2-4EF4-BD2D-043E808CA012}" srcId="{7868CAFB-CD0B-4054-B12F-D554B69B3C66}" destId="{8B9CB416-D1BD-462C-8A05-311F8E473630}" srcOrd="0" destOrd="0" parTransId="{1D85214E-1FF5-4EEC-91C0-48A772D4D349}" sibTransId="{B99649A9-7DF4-4282-B33D-DED65A9E166D}"/>
    <dgm:cxn modelId="{7F0B3887-6DF1-4582-A2FD-4216AE536CC5}" type="presOf" srcId="{222EE6CD-5810-41B6-B3AB-3BD0DE64DE99}" destId="{645EBA5A-0655-4CFC-A027-D7571733A810}" srcOrd="0" destOrd="0" presId="urn:microsoft.com/office/officeart/2005/8/layout/orgChart1"/>
    <dgm:cxn modelId="{799A4895-2468-4D52-9DF5-DC7485E5F6BF}" srcId="{D9B7C66D-9350-47B4-9F89-3B793A69B7D7}" destId="{CC50D1BD-8039-4C3F-8EB0-27AD379CF89C}" srcOrd="0" destOrd="0" parTransId="{27E6008A-B876-44A4-BBD5-24733145E2C6}" sibTransId="{D1B7B39B-E1E0-4675-9826-476F2C622010}"/>
    <dgm:cxn modelId="{166AD89A-DCC0-426C-8823-85A34654861A}" type="presOf" srcId="{CC50D1BD-8039-4C3F-8EB0-27AD379CF89C}" destId="{942D6925-E6E3-4318-B486-530ACA431C7F}" srcOrd="1" destOrd="0" presId="urn:microsoft.com/office/officeart/2005/8/layout/orgChart1"/>
    <dgm:cxn modelId="{9B4AA39B-3C41-4782-BBD9-D3F0A3FDD886}" type="presOf" srcId="{8B9CB416-D1BD-462C-8A05-311F8E473630}" destId="{BA4B8EB4-32AA-4111-9AFC-A4929864A40B}" srcOrd="1" destOrd="0" presId="urn:microsoft.com/office/officeart/2005/8/layout/orgChart1"/>
    <dgm:cxn modelId="{3165DBA1-A2F8-4BF4-826A-08386A7DE26F}" type="presOf" srcId="{7868CAFB-CD0B-4054-B12F-D554B69B3C66}" destId="{9E25FA2C-A721-4F76-98AE-4FA2E5A9832D}" srcOrd="0" destOrd="0" presId="urn:microsoft.com/office/officeart/2005/8/layout/orgChart1"/>
    <dgm:cxn modelId="{8A13A0A8-0D4A-40F7-9C34-7C4398761864}" type="presOf" srcId="{1D85214E-1FF5-4EEC-91C0-48A772D4D349}" destId="{4A2FED06-9717-41D3-A69B-82B754B03BA2}" srcOrd="0" destOrd="0" presId="urn:microsoft.com/office/officeart/2005/8/layout/orgChart1"/>
    <dgm:cxn modelId="{8CE80DAD-60D4-46AD-97DA-6489E8455425}" type="presOf" srcId="{27E6008A-B876-44A4-BBD5-24733145E2C6}" destId="{84521177-691A-4CFD-A7C0-B527530EF651}" srcOrd="0" destOrd="0" presId="urn:microsoft.com/office/officeart/2005/8/layout/orgChart1"/>
    <dgm:cxn modelId="{090CF7AF-0BEC-42BB-8024-2198BB86E258}" srcId="{C3061B9A-9C10-403E-B948-BCEB95E3580F}" destId="{7868CAFB-CD0B-4054-B12F-D554B69B3C66}" srcOrd="0" destOrd="0" parTransId="{62E43F8C-8654-46BE-8B09-A882AB2A0574}" sibTransId="{0C4C149C-7C25-4847-BF80-4E2AB867DADF}"/>
    <dgm:cxn modelId="{5CE609B0-37B6-48F8-A52A-4793E6C79781}" type="presOf" srcId="{D9B7C66D-9350-47B4-9F89-3B793A69B7D7}" destId="{8972F879-6168-4A98-AA71-BD8F7BADCE74}" srcOrd="1" destOrd="0" presId="urn:microsoft.com/office/officeart/2005/8/layout/orgChart1"/>
    <dgm:cxn modelId="{FD0869B0-E51A-47F1-8ABE-4D4B54737F23}" type="presOf" srcId="{7868CAFB-CD0B-4054-B12F-D554B69B3C66}" destId="{49934EFA-543B-4EBE-AFC2-A6C9DF4B8099}" srcOrd="1" destOrd="0" presId="urn:microsoft.com/office/officeart/2005/8/layout/orgChart1"/>
    <dgm:cxn modelId="{6B161DB5-0FFF-4F36-A42F-8D4118C72627}" type="presOf" srcId="{FF005B48-CFCE-453B-AC77-6D32550C8E0F}" destId="{DE4C5E78-9CA8-4667-8551-ECEDA55C1260}" srcOrd="1" destOrd="0" presId="urn:microsoft.com/office/officeart/2005/8/layout/orgChart1"/>
    <dgm:cxn modelId="{F60690BE-E34C-461A-B906-4322F837DFCF}" srcId="{D9B7C66D-9350-47B4-9F89-3B793A69B7D7}" destId="{4DC36CB4-BF06-425A-BECF-FD9FAB923F96}" srcOrd="1" destOrd="0" parTransId="{222EE6CD-5810-41B6-B3AB-3BD0DE64DE99}" sibTransId="{75DAB078-4DA3-4B37-BE18-724E933DF947}"/>
    <dgm:cxn modelId="{73A3FBC3-4AA3-4946-B82F-D8CF05F3BB48}" type="presOf" srcId="{6C6E1987-B1A5-4AB4-A4BD-09A62B5EC260}" destId="{27920768-8432-48A3-868B-25DC55729910}" srcOrd="0" destOrd="0" presId="urn:microsoft.com/office/officeart/2005/8/layout/orgChart1"/>
    <dgm:cxn modelId="{A1BD74E3-B75F-405E-9E82-F89CE78A1AF2}" type="presOf" srcId="{4DC36CB4-BF06-425A-BECF-FD9FAB923F96}" destId="{51FECA00-78D5-48EA-AFC0-8FB3ED89BF7E}" srcOrd="1" destOrd="0" presId="urn:microsoft.com/office/officeart/2005/8/layout/orgChart1"/>
    <dgm:cxn modelId="{12AD58E8-A762-47D6-BABF-B166727AED67}" type="presOf" srcId="{FF005B48-CFCE-453B-AC77-6D32550C8E0F}" destId="{47BB7EEB-40E2-4025-93D0-3ADE1A537088}" srcOrd="0" destOrd="0" presId="urn:microsoft.com/office/officeart/2005/8/layout/orgChart1"/>
    <dgm:cxn modelId="{682A04ED-8D1A-4EE1-ADF8-3DBCC73A4C52}" type="presOf" srcId="{4DC36CB4-BF06-425A-BECF-FD9FAB923F96}" destId="{04E5CC89-E4A1-41A9-A5E4-F06E84FDE3EC}" srcOrd="0" destOrd="0" presId="urn:microsoft.com/office/officeart/2005/8/layout/orgChart1"/>
    <dgm:cxn modelId="{221E14FB-4671-4AEA-B3CF-3F715DE3C97C}" type="presOf" srcId="{A10DF028-2666-4BA5-826E-3258F3462C5C}" destId="{5FC64C30-2258-4A29-ADDD-92520F47F5F8}" srcOrd="0" destOrd="0" presId="urn:microsoft.com/office/officeart/2005/8/layout/orgChart1"/>
    <dgm:cxn modelId="{7E493046-A032-4BDB-8BD1-8528598CA2FB}" type="presParOf" srcId="{27920768-8432-48A3-868B-25DC55729910}" destId="{51EB2CEE-6922-4621-87FA-8C685B16461F}" srcOrd="0" destOrd="0" presId="urn:microsoft.com/office/officeart/2005/8/layout/orgChart1"/>
    <dgm:cxn modelId="{FB960D4B-4D0A-453C-A532-261D36774295}" type="presParOf" srcId="{51EB2CEE-6922-4621-87FA-8C685B16461F}" destId="{60C6DC25-720F-4EA5-8F93-75D7986B10C0}" srcOrd="0" destOrd="0" presId="urn:microsoft.com/office/officeart/2005/8/layout/orgChart1"/>
    <dgm:cxn modelId="{F87D3F91-2CD2-49DA-BE2B-8E46C5C355C2}" type="presParOf" srcId="{60C6DC25-720F-4EA5-8F93-75D7986B10C0}" destId="{D7D03B55-2C58-4F86-AF67-406E206E35F2}" srcOrd="0" destOrd="0" presId="urn:microsoft.com/office/officeart/2005/8/layout/orgChart1"/>
    <dgm:cxn modelId="{7E7161E9-7E44-41F0-ABB6-63900F17C8CA}" type="presParOf" srcId="{60C6DC25-720F-4EA5-8F93-75D7986B10C0}" destId="{8972F879-6168-4A98-AA71-BD8F7BADCE74}" srcOrd="1" destOrd="0" presId="urn:microsoft.com/office/officeart/2005/8/layout/orgChart1"/>
    <dgm:cxn modelId="{83750163-8273-459D-A074-A77880C90325}" type="presParOf" srcId="{51EB2CEE-6922-4621-87FA-8C685B16461F}" destId="{DAAF6E45-6CDB-4509-B661-760C25BCFBDB}" srcOrd="1" destOrd="0" presId="urn:microsoft.com/office/officeart/2005/8/layout/orgChart1"/>
    <dgm:cxn modelId="{3E573BD3-63B4-482D-BBFD-60A70085EB8F}" type="presParOf" srcId="{51EB2CEE-6922-4621-87FA-8C685B16461F}" destId="{0AD136E2-2BB9-4232-BC4D-E54C20FC23EA}" srcOrd="2" destOrd="0" presId="urn:microsoft.com/office/officeart/2005/8/layout/orgChart1"/>
    <dgm:cxn modelId="{54A6A487-7253-4D4C-969C-4DC99136CFBB}" type="presParOf" srcId="{0AD136E2-2BB9-4232-BC4D-E54C20FC23EA}" destId="{84521177-691A-4CFD-A7C0-B527530EF651}" srcOrd="0" destOrd="0" presId="urn:microsoft.com/office/officeart/2005/8/layout/orgChart1"/>
    <dgm:cxn modelId="{5430F8D1-D58B-445C-8051-6D821B14EB08}" type="presParOf" srcId="{0AD136E2-2BB9-4232-BC4D-E54C20FC23EA}" destId="{C8185DCA-236E-43D0-A253-CF770EFC5CAE}" srcOrd="1" destOrd="0" presId="urn:microsoft.com/office/officeart/2005/8/layout/orgChart1"/>
    <dgm:cxn modelId="{E290282B-E187-4CD8-94E3-A959A78CF297}" type="presParOf" srcId="{C8185DCA-236E-43D0-A253-CF770EFC5CAE}" destId="{D22499F6-B993-408C-93B8-68898AFA472F}" srcOrd="0" destOrd="0" presId="urn:microsoft.com/office/officeart/2005/8/layout/orgChart1"/>
    <dgm:cxn modelId="{206EC8BE-E01D-4954-A6BF-448CF2EB63C0}" type="presParOf" srcId="{D22499F6-B993-408C-93B8-68898AFA472F}" destId="{4A725E22-48F0-4A1B-A55E-95AA5146B7F9}" srcOrd="0" destOrd="0" presId="urn:microsoft.com/office/officeart/2005/8/layout/orgChart1"/>
    <dgm:cxn modelId="{EF1874EA-8AAD-4ABA-9D9F-2D4AD5C250BA}" type="presParOf" srcId="{D22499F6-B993-408C-93B8-68898AFA472F}" destId="{942D6925-E6E3-4318-B486-530ACA431C7F}" srcOrd="1" destOrd="0" presId="urn:microsoft.com/office/officeart/2005/8/layout/orgChart1"/>
    <dgm:cxn modelId="{07918730-F390-468E-868B-BA9877181829}" type="presParOf" srcId="{C8185DCA-236E-43D0-A253-CF770EFC5CAE}" destId="{15A57459-8612-47A9-B0AC-CDCF4EDB0FB9}" srcOrd="1" destOrd="0" presId="urn:microsoft.com/office/officeart/2005/8/layout/orgChart1"/>
    <dgm:cxn modelId="{D6567E10-0F51-4493-A7CE-8133301D35E1}" type="presParOf" srcId="{C8185DCA-236E-43D0-A253-CF770EFC5CAE}" destId="{02116430-98DB-42E5-8F04-53A0C8CF8171}" srcOrd="2" destOrd="0" presId="urn:microsoft.com/office/officeart/2005/8/layout/orgChart1"/>
    <dgm:cxn modelId="{E1043B54-29D2-4CF9-8EBD-38181F091751}" type="presParOf" srcId="{0AD136E2-2BB9-4232-BC4D-E54C20FC23EA}" destId="{645EBA5A-0655-4CFC-A027-D7571733A810}" srcOrd="2" destOrd="0" presId="urn:microsoft.com/office/officeart/2005/8/layout/orgChart1"/>
    <dgm:cxn modelId="{C5DC39DB-CD76-4705-BEE2-6064A182B914}" type="presParOf" srcId="{0AD136E2-2BB9-4232-BC4D-E54C20FC23EA}" destId="{FECACA7E-5E6D-4958-89E5-8B1F11A9E2EC}" srcOrd="3" destOrd="0" presId="urn:microsoft.com/office/officeart/2005/8/layout/orgChart1"/>
    <dgm:cxn modelId="{6010DF8C-54C8-4E2D-817B-0A73E6FAA7C6}" type="presParOf" srcId="{FECACA7E-5E6D-4958-89E5-8B1F11A9E2EC}" destId="{1EA96917-A3D9-46F1-BA64-65B4C3F76FDC}" srcOrd="0" destOrd="0" presId="urn:microsoft.com/office/officeart/2005/8/layout/orgChart1"/>
    <dgm:cxn modelId="{06BD87BC-900F-4946-A382-4CACC650E9A2}" type="presParOf" srcId="{1EA96917-A3D9-46F1-BA64-65B4C3F76FDC}" destId="{04E5CC89-E4A1-41A9-A5E4-F06E84FDE3EC}" srcOrd="0" destOrd="0" presId="urn:microsoft.com/office/officeart/2005/8/layout/orgChart1"/>
    <dgm:cxn modelId="{9614C2D0-ED7D-485B-B1B9-E34B1C588A1C}" type="presParOf" srcId="{1EA96917-A3D9-46F1-BA64-65B4C3F76FDC}" destId="{51FECA00-78D5-48EA-AFC0-8FB3ED89BF7E}" srcOrd="1" destOrd="0" presId="urn:microsoft.com/office/officeart/2005/8/layout/orgChart1"/>
    <dgm:cxn modelId="{445D4766-B00B-49FA-9875-236B17DD405C}" type="presParOf" srcId="{FECACA7E-5E6D-4958-89E5-8B1F11A9E2EC}" destId="{76754F61-B483-4FF2-87AA-AA95D6D46D19}" srcOrd="1" destOrd="0" presId="urn:microsoft.com/office/officeart/2005/8/layout/orgChart1"/>
    <dgm:cxn modelId="{45E5D4DB-140E-4871-967A-59177E8A094F}" type="presParOf" srcId="{76754F61-B483-4FF2-87AA-AA95D6D46D19}" destId="{9AFE2270-42C2-4CA3-BB66-D27404326E7E}" srcOrd="0" destOrd="0" presId="urn:microsoft.com/office/officeart/2005/8/layout/orgChart1"/>
    <dgm:cxn modelId="{96999C04-1E6D-46FB-BE3A-2FE3F388E308}" type="presParOf" srcId="{76754F61-B483-4FF2-87AA-AA95D6D46D19}" destId="{C0F50F88-F676-48E2-8CBA-FE8382C26DA3}" srcOrd="1" destOrd="0" presId="urn:microsoft.com/office/officeart/2005/8/layout/orgChart1"/>
    <dgm:cxn modelId="{68D81AA5-3A97-4B81-AE59-552F13670918}" type="presParOf" srcId="{C0F50F88-F676-48E2-8CBA-FE8382C26DA3}" destId="{63E17F00-4ACB-4E73-987E-9CAFE7DF1229}" srcOrd="0" destOrd="0" presId="urn:microsoft.com/office/officeart/2005/8/layout/orgChart1"/>
    <dgm:cxn modelId="{72A4BB85-1C7D-4C7F-B4CC-1715732B772B}" type="presParOf" srcId="{63E17F00-4ACB-4E73-987E-9CAFE7DF1229}" destId="{6DBB7AB7-671B-48EA-A5C3-0900078EF19B}" srcOrd="0" destOrd="0" presId="urn:microsoft.com/office/officeart/2005/8/layout/orgChart1"/>
    <dgm:cxn modelId="{72032679-56C7-4442-9A68-CD9BABA8D63D}" type="presParOf" srcId="{63E17F00-4ACB-4E73-987E-9CAFE7DF1229}" destId="{2F299229-B289-44D1-AFA0-FD2CB451F4F6}" srcOrd="1" destOrd="0" presId="urn:microsoft.com/office/officeart/2005/8/layout/orgChart1"/>
    <dgm:cxn modelId="{9B5358F9-9443-42AA-ADDD-27D5E6E82A34}" type="presParOf" srcId="{C0F50F88-F676-48E2-8CBA-FE8382C26DA3}" destId="{77B2B057-E960-45F4-A532-EFEB2F36C21B}" srcOrd="1" destOrd="0" presId="urn:microsoft.com/office/officeart/2005/8/layout/orgChart1"/>
    <dgm:cxn modelId="{D81C6145-1040-40BC-AE9E-D33A2DC8DCBA}" type="presParOf" srcId="{C0F50F88-F676-48E2-8CBA-FE8382C26DA3}" destId="{DB5A813B-D3AD-4140-A200-34FED3B09997}" srcOrd="2" destOrd="0" presId="urn:microsoft.com/office/officeart/2005/8/layout/orgChart1"/>
    <dgm:cxn modelId="{28223496-A943-4A54-B851-B77FFA57FC0D}" type="presParOf" srcId="{76754F61-B483-4FF2-87AA-AA95D6D46D19}" destId="{15F08042-DC53-475C-84E9-C8769EF1A610}" srcOrd="2" destOrd="0" presId="urn:microsoft.com/office/officeart/2005/8/layout/orgChart1"/>
    <dgm:cxn modelId="{B99B28C6-AA93-414F-99AD-179ACAAC84A5}" type="presParOf" srcId="{76754F61-B483-4FF2-87AA-AA95D6D46D19}" destId="{F2835074-68AD-4414-BB87-C551A5649894}" srcOrd="3" destOrd="0" presId="urn:microsoft.com/office/officeart/2005/8/layout/orgChart1"/>
    <dgm:cxn modelId="{095390F5-8BA9-42B3-AB7D-711F79979074}" type="presParOf" srcId="{F2835074-68AD-4414-BB87-C551A5649894}" destId="{ABD9D874-3B34-4695-82EE-4AEF3FFCBE5F}" srcOrd="0" destOrd="0" presId="urn:microsoft.com/office/officeart/2005/8/layout/orgChart1"/>
    <dgm:cxn modelId="{DF5C6C73-E096-4B7F-B1AC-BC5D413257F7}" type="presParOf" srcId="{ABD9D874-3B34-4695-82EE-4AEF3FFCBE5F}" destId="{7C41423A-E606-4194-96B8-F4D48D5B488C}" srcOrd="0" destOrd="0" presId="urn:microsoft.com/office/officeart/2005/8/layout/orgChart1"/>
    <dgm:cxn modelId="{1309F069-5949-443B-BE52-E786294A2B73}" type="presParOf" srcId="{ABD9D874-3B34-4695-82EE-4AEF3FFCBE5F}" destId="{4AEC7AD5-2177-47C3-A3A4-9985CAF18CDA}" srcOrd="1" destOrd="0" presId="urn:microsoft.com/office/officeart/2005/8/layout/orgChart1"/>
    <dgm:cxn modelId="{2C4A5DB7-2262-4AD7-8DD6-DC6A7DE8FF55}" type="presParOf" srcId="{F2835074-68AD-4414-BB87-C551A5649894}" destId="{A7DDD444-EDCF-4838-915C-63FD95CE1FF2}" srcOrd="1" destOrd="0" presId="urn:microsoft.com/office/officeart/2005/8/layout/orgChart1"/>
    <dgm:cxn modelId="{E848C8C2-CE5E-40CF-8D45-C91514332C8C}" type="presParOf" srcId="{A7DDD444-EDCF-4838-915C-63FD95CE1FF2}" destId="{D14CCFB0-E622-4983-BD61-93A8EE5CE5B9}" srcOrd="0" destOrd="0" presId="urn:microsoft.com/office/officeart/2005/8/layout/orgChart1"/>
    <dgm:cxn modelId="{5FD73266-8869-49F6-A07B-5B56B8C07103}" type="presParOf" srcId="{A7DDD444-EDCF-4838-915C-63FD95CE1FF2}" destId="{5AE9F553-5377-4227-9538-7E67D76B5F89}" srcOrd="1" destOrd="0" presId="urn:microsoft.com/office/officeart/2005/8/layout/orgChart1"/>
    <dgm:cxn modelId="{A1AA8A8F-11EF-4A7D-9A2D-FC38AB854FD4}" type="presParOf" srcId="{5AE9F553-5377-4227-9538-7E67D76B5F89}" destId="{95DAAAB4-1CBF-46A3-A4E5-9EDD96B3FAFC}" srcOrd="0" destOrd="0" presId="urn:microsoft.com/office/officeart/2005/8/layout/orgChart1"/>
    <dgm:cxn modelId="{B05CE0A4-CB84-4683-841C-E4240B6FCDA9}" type="presParOf" srcId="{95DAAAB4-1CBF-46A3-A4E5-9EDD96B3FAFC}" destId="{9E25FA2C-A721-4F76-98AE-4FA2E5A9832D}" srcOrd="0" destOrd="0" presId="urn:microsoft.com/office/officeart/2005/8/layout/orgChart1"/>
    <dgm:cxn modelId="{444EB92B-7ACF-4D4E-A3E4-8BA52685EC6F}" type="presParOf" srcId="{95DAAAB4-1CBF-46A3-A4E5-9EDD96B3FAFC}" destId="{49934EFA-543B-4EBE-AFC2-A6C9DF4B8099}" srcOrd="1" destOrd="0" presId="urn:microsoft.com/office/officeart/2005/8/layout/orgChart1"/>
    <dgm:cxn modelId="{9154A14F-E835-4088-816C-786C56F7EF55}" type="presParOf" srcId="{5AE9F553-5377-4227-9538-7E67D76B5F89}" destId="{DB3B53A7-07DE-4BDE-B1AC-E5965125FDDE}" srcOrd="1" destOrd="0" presId="urn:microsoft.com/office/officeart/2005/8/layout/orgChart1"/>
    <dgm:cxn modelId="{B30FE97D-6C29-482D-8FCB-0B424C1B910B}" type="presParOf" srcId="{DB3B53A7-07DE-4BDE-B1AC-E5965125FDDE}" destId="{4A2FED06-9717-41D3-A69B-82B754B03BA2}" srcOrd="0" destOrd="0" presId="urn:microsoft.com/office/officeart/2005/8/layout/orgChart1"/>
    <dgm:cxn modelId="{9A25436C-6121-452B-A235-2097D00CA29F}" type="presParOf" srcId="{DB3B53A7-07DE-4BDE-B1AC-E5965125FDDE}" destId="{BE94C037-CDD9-49EA-8547-910C70AD46A2}" srcOrd="1" destOrd="0" presId="urn:microsoft.com/office/officeart/2005/8/layout/orgChart1"/>
    <dgm:cxn modelId="{B6CFBDB3-753E-4F94-995B-45D53C2FF2FD}" type="presParOf" srcId="{BE94C037-CDD9-49EA-8547-910C70AD46A2}" destId="{AC0C44F0-9D89-4A64-B025-75F147FADD1F}" srcOrd="0" destOrd="0" presId="urn:microsoft.com/office/officeart/2005/8/layout/orgChart1"/>
    <dgm:cxn modelId="{EB3FF4F6-85FC-4F05-A085-F1EAFAB509E9}" type="presParOf" srcId="{AC0C44F0-9D89-4A64-B025-75F147FADD1F}" destId="{A8B20113-3735-42C8-85C4-4809ECA52D67}" srcOrd="0" destOrd="0" presId="urn:microsoft.com/office/officeart/2005/8/layout/orgChart1"/>
    <dgm:cxn modelId="{F5327C15-EB0F-412B-842E-D864FBA7A702}" type="presParOf" srcId="{AC0C44F0-9D89-4A64-B025-75F147FADD1F}" destId="{BA4B8EB4-32AA-4111-9AFC-A4929864A40B}" srcOrd="1" destOrd="0" presId="urn:microsoft.com/office/officeart/2005/8/layout/orgChart1"/>
    <dgm:cxn modelId="{62C414FF-7ABE-466F-BB00-6A55A0E74ADB}" type="presParOf" srcId="{BE94C037-CDD9-49EA-8547-910C70AD46A2}" destId="{5B4EF4B0-A5DF-466D-84D5-ABD5200D929C}" srcOrd="1" destOrd="0" presId="urn:microsoft.com/office/officeart/2005/8/layout/orgChart1"/>
    <dgm:cxn modelId="{1F83A487-AE0F-4D22-B901-EF1FE9CFCB6B}" type="presParOf" srcId="{5B4EF4B0-A5DF-466D-84D5-ABD5200D929C}" destId="{5FC64C30-2258-4A29-ADDD-92520F47F5F8}" srcOrd="0" destOrd="0" presId="urn:microsoft.com/office/officeart/2005/8/layout/orgChart1"/>
    <dgm:cxn modelId="{BFB3648C-ACD1-4892-ACD0-65EF31FDE5FC}" type="presParOf" srcId="{5B4EF4B0-A5DF-466D-84D5-ABD5200D929C}" destId="{5E61C13B-DFDD-4A95-9E65-84FCA6CB7360}" srcOrd="1" destOrd="0" presId="urn:microsoft.com/office/officeart/2005/8/layout/orgChart1"/>
    <dgm:cxn modelId="{2074FBA3-2178-41D8-A6E4-F5FEC7A1659C}" type="presParOf" srcId="{5E61C13B-DFDD-4A95-9E65-84FCA6CB7360}" destId="{3ACF02CC-E916-4632-A7B2-FDD1F5072F34}" srcOrd="0" destOrd="0" presId="urn:microsoft.com/office/officeart/2005/8/layout/orgChart1"/>
    <dgm:cxn modelId="{3AC7EFAD-119A-4AF3-B9C4-9C00CD78F299}" type="presParOf" srcId="{3ACF02CC-E916-4632-A7B2-FDD1F5072F34}" destId="{47BB7EEB-40E2-4025-93D0-3ADE1A537088}" srcOrd="0" destOrd="0" presId="urn:microsoft.com/office/officeart/2005/8/layout/orgChart1"/>
    <dgm:cxn modelId="{45EF1D8E-B088-4C02-BBBF-048EA8760CD8}" type="presParOf" srcId="{3ACF02CC-E916-4632-A7B2-FDD1F5072F34}" destId="{DE4C5E78-9CA8-4667-8551-ECEDA55C1260}" srcOrd="1" destOrd="0" presId="urn:microsoft.com/office/officeart/2005/8/layout/orgChart1"/>
    <dgm:cxn modelId="{F60924EF-1599-4F47-A57F-0BF9CD21AEC7}" type="presParOf" srcId="{5E61C13B-DFDD-4A95-9E65-84FCA6CB7360}" destId="{5890AD43-86D7-4EB6-B315-F1CD2D2BC786}" srcOrd="1" destOrd="0" presId="urn:microsoft.com/office/officeart/2005/8/layout/orgChart1"/>
    <dgm:cxn modelId="{A6864C2A-8370-4BC3-8759-BD8A18D1DC79}" type="presParOf" srcId="{5E61C13B-DFDD-4A95-9E65-84FCA6CB7360}" destId="{CE770553-F199-43BC-8C8A-7982B1082669}" srcOrd="2" destOrd="0" presId="urn:microsoft.com/office/officeart/2005/8/layout/orgChart1"/>
    <dgm:cxn modelId="{D6ED12AD-1BE1-4948-9E8D-020F72139A73}" type="presParOf" srcId="{BE94C037-CDD9-49EA-8547-910C70AD46A2}" destId="{02855338-C799-4AFA-B7D7-869BDF3E5EAA}" srcOrd="2" destOrd="0" presId="urn:microsoft.com/office/officeart/2005/8/layout/orgChart1"/>
    <dgm:cxn modelId="{260565A7-12E8-44F4-B606-52359933CCEE}" type="presParOf" srcId="{5AE9F553-5377-4227-9538-7E67D76B5F89}" destId="{AC7F718D-5BBB-4384-8671-7C90DFFAE6B8}" srcOrd="2" destOrd="0" presId="urn:microsoft.com/office/officeart/2005/8/layout/orgChart1"/>
    <dgm:cxn modelId="{899A2A29-28FD-45F4-A484-A0E3F85CF859}" type="presParOf" srcId="{F2835074-68AD-4414-BB87-C551A5649894}" destId="{317F625F-0DCF-4FCB-AFEF-74FB9B5BDBD4}" srcOrd="2" destOrd="0" presId="urn:microsoft.com/office/officeart/2005/8/layout/orgChart1"/>
    <dgm:cxn modelId="{5D96A1F0-D8E8-4414-9CE3-60CFB4B533F1}" type="presParOf" srcId="{FECACA7E-5E6D-4958-89E5-8B1F11A9E2EC}" destId="{B684FCAE-E383-4D3A-875D-21B9EDC802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64C30-2258-4A29-ADDD-92520F47F5F8}">
      <dsp:nvSpPr>
        <dsp:cNvPr id="0" name=""/>
        <dsp:cNvSpPr/>
      </dsp:nvSpPr>
      <dsp:spPr>
        <a:xfrm>
          <a:off x="5607698" y="4399350"/>
          <a:ext cx="520806" cy="575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454"/>
              </a:lnTo>
              <a:lnTo>
                <a:pt x="520806" y="5754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FED06-9717-41D3-A69B-82B754B03BA2}">
      <dsp:nvSpPr>
        <dsp:cNvPr id="0" name=""/>
        <dsp:cNvSpPr/>
      </dsp:nvSpPr>
      <dsp:spPr>
        <a:xfrm>
          <a:off x="6085481" y="3455991"/>
          <a:ext cx="91440" cy="288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9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CCFB0-E622-4983-BD61-93A8EE5CE5B9}">
      <dsp:nvSpPr>
        <dsp:cNvPr id="0" name=""/>
        <dsp:cNvSpPr/>
      </dsp:nvSpPr>
      <dsp:spPr>
        <a:xfrm>
          <a:off x="6072328" y="2541588"/>
          <a:ext cx="91440" cy="260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604"/>
              </a:lnTo>
              <a:lnTo>
                <a:pt x="58873" y="122604"/>
              </a:lnTo>
              <a:lnTo>
                <a:pt x="58873" y="2600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08042-DC53-475C-84E9-C8769EF1A610}">
      <dsp:nvSpPr>
        <dsp:cNvPr id="0" name=""/>
        <dsp:cNvSpPr/>
      </dsp:nvSpPr>
      <dsp:spPr>
        <a:xfrm>
          <a:off x="5000029" y="1550990"/>
          <a:ext cx="1118019" cy="336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800"/>
              </a:lnTo>
              <a:lnTo>
                <a:pt x="1118019" y="198800"/>
              </a:lnTo>
              <a:lnTo>
                <a:pt x="1118019" y="336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E2270-42C2-4CA3-BB66-D27404326E7E}">
      <dsp:nvSpPr>
        <dsp:cNvPr id="0" name=""/>
        <dsp:cNvSpPr/>
      </dsp:nvSpPr>
      <dsp:spPr>
        <a:xfrm>
          <a:off x="3942199" y="1550990"/>
          <a:ext cx="1057829" cy="336219"/>
        </a:xfrm>
        <a:custGeom>
          <a:avLst/>
          <a:gdLst/>
          <a:ahLst/>
          <a:cxnLst/>
          <a:rect l="0" t="0" r="0" b="0"/>
          <a:pathLst>
            <a:path>
              <a:moveTo>
                <a:pt x="1057829" y="0"/>
              </a:moveTo>
              <a:lnTo>
                <a:pt x="1057829" y="198800"/>
              </a:lnTo>
              <a:lnTo>
                <a:pt x="0" y="198800"/>
              </a:lnTo>
              <a:lnTo>
                <a:pt x="0" y="336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EBA5A-0655-4CFC-A027-D7571733A810}">
      <dsp:nvSpPr>
        <dsp:cNvPr id="0" name=""/>
        <dsp:cNvSpPr/>
      </dsp:nvSpPr>
      <dsp:spPr>
        <a:xfrm>
          <a:off x="3616607" y="655905"/>
          <a:ext cx="729043" cy="567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895"/>
              </a:lnTo>
              <a:lnTo>
                <a:pt x="729043" y="567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21177-691A-4CFD-A7C0-B527530EF651}">
      <dsp:nvSpPr>
        <dsp:cNvPr id="0" name=""/>
        <dsp:cNvSpPr/>
      </dsp:nvSpPr>
      <dsp:spPr>
        <a:xfrm>
          <a:off x="2916487" y="655905"/>
          <a:ext cx="700119" cy="567895"/>
        </a:xfrm>
        <a:custGeom>
          <a:avLst/>
          <a:gdLst/>
          <a:ahLst/>
          <a:cxnLst/>
          <a:rect l="0" t="0" r="0" b="0"/>
          <a:pathLst>
            <a:path>
              <a:moveTo>
                <a:pt x="700119" y="0"/>
              </a:moveTo>
              <a:lnTo>
                <a:pt x="700119" y="567895"/>
              </a:lnTo>
              <a:lnTo>
                <a:pt x="0" y="567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03B55-2C58-4F86-AF67-406E206E35F2}">
      <dsp:nvSpPr>
        <dsp:cNvPr id="0" name=""/>
        <dsp:cNvSpPr/>
      </dsp:nvSpPr>
      <dsp:spPr>
        <a:xfrm>
          <a:off x="2585810" y="1526"/>
          <a:ext cx="2061593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Aurora Finance</a:t>
          </a:r>
        </a:p>
      </dsp:txBody>
      <dsp:txXfrm>
        <a:off x="2585810" y="1526"/>
        <a:ext cx="2061593" cy="654378"/>
      </dsp:txXfrm>
    </dsp:sp>
    <dsp:sp modelId="{4A725E22-48F0-4A1B-A55E-95AA5146B7F9}">
      <dsp:nvSpPr>
        <dsp:cNvPr id="0" name=""/>
        <dsp:cNvSpPr/>
      </dsp:nvSpPr>
      <dsp:spPr>
        <a:xfrm>
          <a:off x="1607730" y="896611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Module</a:t>
          </a:r>
        </a:p>
      </dsp:txBody>
      <dsp:txXfrm>
        <a:off x="1607730" y="896611"/>
        <a:ext cx="1308757" cy="654378"/>
      </dsp:txXfrm>
    </dsp:sp>
    <dsp:sp modelId="{04E5CC89-E4A1-41A9-A5E4-F06E84FDE3EC}">
      <dsp:nvSpPr>
        <dsp:cNvPr id="0" name=""/>
        <dsp:cNvSpPr/>
      </dsp:nvSpPr>
      <dsp:spPr>
        <a:xfrm>
          <a:off x="4345650" y="896611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Module</a:t>
          </a:r>
        </a:p>
      </dsp:txBody>
      <dsp:txXfrm>
        <a:off x="4345650" y="896611"/>
        <a:ext cx="1308757" cy="654378"/>
      </dsp:txXfrm>
    </dsp:sp>
    <dsp:sp modelId="{6DBB7AB7-671B-48EA-A5C3-0900078EF19B}">
      <dsp:nvSpPr>
        <dsp:cNvPr id="0" name=""/>
        <dsp:cNvSpPr/>
      </dsp:nvSpPr>
      <dsp:spPr>
        <a:xfrm>
          <a:off x="3287821" y="1887210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Page</a:t>
          </a:r>
        </a:p>
      </dsp:txBody>
      <dsp:txXfrm>
        <a:off x="3287821" y="1887210"/>
        <a:ext cx="1308757" cy="654378"/>
      </dsp:txXfrm>
    </dsp:sp>
    <dsp:sp modelId="{7C41423A-E606-4194-96B8-F4D48D5B488C}">
      <dsp:nvSpPr>
        <dsp:cNvPr id="0" name=""/>
        <dsp:cNvSpPr/>
      </dsp:nvSpPr>
      <dsp:spPr>
        <a:xfrm>
          <a:off x="5463669" y="1887210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Page</a:t>
          </a:r>
          <a:endParaRPr lang="en-US" sz="2300" kern="1200" dirty="0"/>
        </a:p>
      </dsp:txBody>
      <dsp:txXfrm>
        <a:off x="5463669" y="1887210"/>
        <a:ext cx="1308757" cy="654378"/>
      </dsp:txXfrm>
    </dsp:sp>
    <dsp:sp modelId="{9E25FA2C-A721-4F76-98AE-4FA2E5A9832D}">
      <dsp:nvSpPr>
        <dsp:cNvPr id="0" name=""/>
        <dsp:cNvSpPr/>
      </dsp:nvSpPr>
      <dsp:spPr>
        <a:xfrm>
          <a:off x="5476822" y="2801612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Key Block</a:t>
          </a:r>
        </a:p>
      </dsp:txBody>
      <dsp:txXfrm>
        <a:off x="5476822" y="2801612"/>
        <a:ext cx="1308757" cy="654378"/>
      </dsp:txXfrm>
    </dsp:sp>
    <dsp:sp modelId="{A8B20113-3735-42C8-85C4-4809ECA52D67}">
      <dsp:nvSpPr>
        <dsp:cNvPr id="0" name=""/>
        <dsp:cNvSpPr/>
      </dsp:nvSpPr>
      <dsp:spPr>
        <a:xfrm>
          <a:off x="5476822" y="3744971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Info Block</a:t>
          </a:r>
        </a:p>
      </dsp:txBody>
      <dsp:txXfrm>
        <a:off x="5476822" y="3744971"/>
        <a:ext cx="1308757" cy="654378"/>
      </dsp:txXfrm>
    </dsp:sp>
    <dsp:sp modelId="{47BB7EEB-40E2-4025-93D0-3ADE1A537088}">
      <dsp:nvSpPr>
        <dsp:cNvPr id="0" name=""/>
        <dsp:cNvSpPr/>
      </dsp:nvSpPr>
      <dsp:spPr>
        <a:xfrm>
          <a:off x="6128505" y="4647614"/>
          <a:ext cx="1308757" cy="65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Record</a:t>
          </a:r>
        </a:p>
      </dsp:txBody>
      <dsp:txXfrm>
        <a:off x="6128505" y="4647614"/>
        <a:ext cx="1308757" cy="654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7389CAA0-9221-450F-B762-03C238A77EB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4CF04BC3-4E87-471B-BC04-81373517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6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0FAE0FC3-C3C7-4270-B7D0-4FCA898442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2D0F1920-51E0-4B39-8B57-41808AA8B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1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682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365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046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728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411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093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3776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458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92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Tx/>
              <a:buNone/>
            </a:pPr>
            <a:endParaRPr lang="en-US" sz="14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707437" y="0"/>
            <a:ext cx="76428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3089645" y="4307840"/>
            <a:ext cx="6423210" cy="48768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9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87840" y="6827522"/>
            <a:ext cx="2276581" cy="3420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D9761-C032-4DAB-9755-3C4178996F3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33566" y="6827522"/>
            <a:ext cx="3089646" cy="3420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92356" y="6827522"/>
            <a:ext cx="2276581" cy="3420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4131386" y="5882641"/>
            <a:ext cx="1253356" cy="79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>
            <a:spAutoFit/>
          </a:bodyPr>
          <a:lstStyle/>
          <a:p>
            <a:r>
              <a:rPr lang="en-US" sz="1700" b="1" dirty="0"/>
              <a:t>Company</a:t>
            </a:r>
          </a:p>
          <a:p>
            <a:r>
              <a:rPr lang="en-US" sz="2800" b="1" dirty="0"/>
              <a:t>LOGO</a:t>
            </a: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ltGray">
          <a:xfrm>
            <a:off x="6291089" y="0"/>
            <a:ext cx="3465688" cy="29667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0327" y="2485816"/>
            <a:ext cx="9726286" cy="382693"/>
            <a:chOff x="3827" y="1468"/>
            <a:chExt cx="1927" cy="226"/>
          </a:xfrm>
        </p:grpSpPr>
        <p:sp>
          <p:nvSpPr>
            <p:cNvPr id="3126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32" name="Rectangle 60"/>
          <p:cNvSpPr>
            <a:spLocks noChangeArrowheads="1"/>
          </p:cNvSpPr>
          <p:nvPr/>
        </p:nvSpPr>
        <p:spPr bwMode="black">
          <a:xfrm>
            <a:off x="0" y="2926080"/>
            <a:ext cx="9756775" cy="76201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3089646" y="3004109"/>
            <a:ext cx="6667129" cy="731520"/>
          </a:xfrm>
          <a:prstGeom prst="rect">
            <a:avLst/>
          </a:prstGeom>
          <a:solidFill>
            <a:srgbClr val="7DD50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333565" y="3007360"/>
            <a:ext cx="6179291" cy="7315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 descr="mouse2.jpg"/>
          <p:cNvPicPr>
            <a:picLocks noChangeAspect="1"/>
          </p:cNvPicPr>
          <p:nvPr userDrawn="1"/>
        </p:nvPicPr>
        <p:blipFill>
          <a:blip r:embed="rId2" cstate="print"/>
          <a:srcRect l="20616"/>
          <a:stretch>
            <a:fillRect/>
          </a:stretch>
        </p:blipFill>
        <p:spPr>
          <a:xfrm>
            <a:off x="81307" y="79979"/>
            <a:ext cx="3089646" cy="2846102"/>
          </a:xfrm>
          <a:prstGeom prst="rect">
            <a:avLst/>
          </a:prstGeom>
        </p:spPr>
      </p:pic>
      <p:pic>
        <p:nvPicPr>
          <p:cNvPr id="23" name="Picture 22" descr="laptop_2.jpg"/>
          <p:cNvPicPr>
            <a:picLocks noChangeAspect="1"/>
          </p:cNvPicPr>
          <p:nvPr userDrawn="1"/>
        </p:nvPicPr>
        <p:blipFill>
          <a:blip r:embed="rId3" cstate="print"/>
          <a:srcRect r="5000"/>
          <a:stretch>
            <a:fillRect/>
          </a:stretch>
        </p:blipFill>
        <p:spPr>
          <a:xfrm>
            <a:off x="3170953" y="0"/>
            <a:ext cx="3089646" cy="2926080"/>
          </a:xfrm>
          <a:prstGeom prst="rect">
            <a:avLst/>
          </a:prstGeom>
        </p:spPr>
      </p:pic>
      <p:sp>
        <p:nvSpPr>
          <p:cNvPr id="19" name="Rectangle 60"/>
          <p:cNvSpPr>
            <a:spLocks noChangeArrowheads="1"/>
          </p:cNvSpPr>
          <p:nvPr userDrawn="1"/>
        </p:nvSpPr>
        <p:spPr bwMode="black">
          <a:xfrm>
            <a:off x="0" y="0"/>
            <a:ext cx="9756775" cy="76201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1" name="Rectangle 60"/>
          <p:cNvSpPr>
            <a:spLocks noChangeArrowheads="1"/>
          </p:cNvSpPr>
          <p:nvPr userDrawn="1"/>
        </p:nvSpPr>
        <p:spPr bwMode="black">
          <a:xfrm>
            <a:off x="-1" y="0"/>
            <a:ext cx="97568" cy="292608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2" name="Rectangle 60"/>
          <p:cNvSpPr>
            <a:spLocks noChangeArrowheads="1"/>
          </p:cNvSpPr>
          <p:nvPr userDrawn="1"/>
        </p:nvSpPr>
        <p:spPr bwMode="black">
          <a:xfrm>
            <a:off x="3089646" y="0"/>
            <a:ext cx="81307" cy="292608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4" name="Rectangle 60"/>
          <p:cNvSpPr>
            <a:spLocks noChangeArrowheads="1"/>
          </p:cNvSpPr>
          <p:nvPr userDrawn="1"/>
        </p:nvSpPr>
        <p:spPr bwMode="black">
          <a:xfrm>
            <a:off x="6260598" y="0"/>
            <a:ext cx="81307" cy="292608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5620" y="243841"/>
            <a:ext cx="2235929" cy="6499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839" y="243841"/>
            <a:ext cx="6545170" cy="6499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6748436" cy="568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7840" y="1381761"/>
            <a:ext cx="8781098" cy="536109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840" y="6956216"/>
            <a:ext cx="2276581" cy="260773"/>
          </a:xfrm>
        </p:spPr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566" y="6956216"/>
            <a:ext cx="3089646" cy="26077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356" y="6956216"/>
            <a:ext cx="2276581" cy="260773"/>
          </a:xfrm>
        </p:spPr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18" y="4700694"/>
            <a:ext cx="8293259" cy="145288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718" y="3100496"/>
            <a:ext cx="8293259" cy="1600198"/>
          </a:xfrm>
        </p:spPr>
        <p:txBody>
          <a:bodyPr anchor="b"/>
          <a:lstStyle>
            <a:lvl1pPr marL="0" indent="0">
              <a:buNone/>
              <a:defRPr sz="2000"/>
            </a:lvl1pPr>
            <a:lvl2pPr marL="487682" indent="0">
              <a:buNone/>
              <a:defRPr sz="1900"/>
            </a:lvl2pPr>
            <a:lvl3pPr marL="975365" indent="0">
              <a:buNone/>
              <a:defRPr sz="1700"/>
            </a:lvl3pPr>
            <a:lvl4pPr marL="1463046" indent="0">
              <a:buNone/>
              <a:defRPr sz="1500"/>
            </a:lvl4pPr>
            <a:lvl5pPr marL="1950728" indent="0">
              <a:buNone/>
              <a:defRPr sz="1500"/>
            </a:lvl5pPr>
            <a:lvl6pPr marL="2438411" indent="0">
              <a:buNone/>
              <a:defRPr sz="1500"/>
            </a:lvl6pPr>
            <a:lvl7pPr marL="2926093" indent="0">
              <a:buNone/>
              <a:defRPr sz="1500"/>
            </a:lvl7pPr>
            <a:lvl8pPr marL="3413776" indent="0">
              <a:buNone/>
              <a:defRPr sz="1500"/>
            </a:lvl8pPr>
            <a:lvl9pPr marL="390145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839" y="1381761"/>
            <a:ext cx="4309242" cy="536109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94" y="1381761"/>
            <a:ext cx="4309242" cy="536109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40" y="292947"/>
            <a:ext cx="87810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40" y="1637455"/>
            <a:ext cx="431093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682" indent="0">
              <a:buNone/>
              <a:defRPr sz="2000" b="1"/>
            </a:lvl2pPr>
            <a:lvl3pPr marL="975365" indent="0">
              <a:buNone/>
              <a:defRPr sz="1900" b="1"/>
            </a:lvl3pPr>
            <a:lvl4pPr marL="1463046" indent="0">
              <a:buNone/>
              <a:defRPr sz="1700" b="1"/>
            </a:lvl4pPr>
            <a:lvl5pPr marL="1950728" indent="0">
              <a:buNone/>
              <a:defRPr sz="1700" b="1"/>
            </a:lvl5pPr>
            <a:lvl6pPr marL="2438411" indent="0">
              <a:buNone/>
              <a:defRPr sz="1700" b="1"/>
            </a:lvl6pPr>
            <a:lvl7pPr marL="2926093" indent="0">
              <a:buNone/>
              <a:defRPr sz="1700" b="1"/>
            </a:lvl7pPr>
            <a:lvl8pPr marL="3413776" indent="0">
              <a:buNone/>
              <a:defRPr sz="1700" b="1"/>
            </a:lvl8pPr>
            <a:lvl9pPr marL="390145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40" y="2319867"/>
            <a:ext cx="4310937" cy="4214707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6307" y="1637455"/>
            <a:ext cx="4312631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682" indent="0">
              <a:buNone/>
              <a:defRPr sz="2000" b="1"/>
            </a:lvl2pPr>
            <a:lvl3pPr marL="975365" indent="0">
              <a:buNone/>
              <a:defRPr sz="1900" b="1"/>
            </a:lvl3pPr>
            <a:lvl4pPr marL="1463046" indent="0">
              <a:buNone/>
              <a:defRPr sz="1700" b="1"/>
            </a:lvl4pPr>
            <a:lvl5pPr marL="1950728" indent="0">
              <a:buNone/>
              <a:defRPr sz="1700" b="1"/>
            </a:lvl5pPr>
            <a:lvl6pPr marL="2438411" indent="0">
              <a:buNone/>
              <a:defRPr sz="1700" b="1"/>
            </a:lvl6pPr>
            <a:lvl7pPr marL="2926093" indent="0">
              <a:buNone/>
              <a:defRPr sz="1700" b="1"/>
            </a:lvl7pPr>
            <a:lvl8pPr marL="3413776" indent="0">
              <a:buNone/>
              <a:defRPr sz="1700" b="1"/>
            </a:lvl8pPr>
            <a:lvl9pPr marL="390145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6307" y="2319867"/>
            <a:ext cx="4312631" cy="4214707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40" y="291253"/>
            <a:ext cx="3209912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28" y="291254"/>
            <a:ext cx="5454308" cy="6243322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840" y="1530774"/>
            <a:ext cx="3209912" cy="5003802"/>
          </a:xfrm>
        </p:spPr>
        <p:txBody>
          <a:bodyPr/>
          <a:lstStyle>
            <a:lvl1pPr marL="0" indent="0">
              <a:buNone/>
              <a:defRPr sz="1500"/>
            </a:lvl1pPr>
            <a:lvl2pPr marL="487682" indent="0">
              <a:buNone/>
              <a:defRPr sz="1300"/>
            </a:lvl2pPr>
            <a:lvl3pPr marL="975365" indent="0">
              <a:buNone/>
              <a:defRPr sz="1200"/>
            </a:lvl3pPr>
            <a:lvl4pPr marL="1463046" indent="0">
              <a:buNone/>
              <a:defRPr sz="1000"/>
            </a:lvl4pPr>
            <a:lvl5pPr marL="1950728" indent="0">
              <a:buNone/>
              <a:defRPr sz="1000"/>
            </a:lvl5pPr>
            <a:lvl6pPr marL="2438411" indent="0">
              <a:buNone/>
              <a:defRPr sz="1000"/>
            </a:lvl6pPr>
            <a:lvl7pPr marL="2926093" indent="0">
              <a:buNone/>
              <a:defRPr sz="1000"/>
            </a:lvl7pPr>
            <a:lvl8pPr marL="3413776" indent="0">
              <a:buNone/>
              <a:defRPr sz="1000"/>
            </a:lvl8pPr>
            <a:lvl9pPr marL="390145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396" y="5120640"/>
            <a:ext cx="5854065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2396" y="653627"/>
            <a:ext cx="5854065" cy="4389120"/>
          </a:xfrm>
        </p:spPr>
        <p:txBody>
          <a:bodyPr/>
          <a:lstStyle>
            <a:lvl1pPr marL="0" indent="0">
              <a:buNone/>
              <a:defRPr sz="3500"/>
            </a:lvl1pPr>
            <a:lvl2pPr marL="487682" indent="0">
              <a:buNone/>
              <a:defRPr sz="2900"/>
            </a:lvl2pPr>
            <a:lvl3pPr marL="975365" indent="0">
              <a:buNone/>
              <a:defRPr sz="2600"/>
            </a:lvl3pPr>
            <a:lvl4pPr marL="1463046" indent="0">
              <a:buNone/>
              <a:defRPr sz="2000"/>
            </a:lvl4pPr>
            <a:lvl5pPr marL="1950728" indent="0">
              <a:buNone/>
              <a:defRPr sz="2000"/>
            </a:lvl5pPr>
            <a:lvl6pPr marL="2438411" indent="0">
              <a:buNone/>
              <a:defRPr sz="2000"/>
            </a:lvl6pPr>
            <a:lvl7pPr marL="2926093" indent="0">
              <a:buNone/>
              <a:defRPr sz="2000"/>
            </a:lvl7pPr>
            <a:lvl8pPr marL="3413776" indent="0">
              <a:buNone/>
              <a:defRPr sz="2000"/>
            </a:lvl8pPr>
            <a:lvl9pPr marL="390145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2396" y="5725161"/>
            <a:ext cx="5854065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7682" indent="0">
              <a:buNone/>
              <a:defRPr sz="1300"/>
            </a:lvl2pPr>
            <a:lvl3pPr marL="975365" indent="0">
              <a:buNone/>
              <a:defRPr sz="1200"/>
            </a:lvl3pPr>
            <a:lvl4pPr marL="1463046" indent="0">
              <a:buNone/>
              <a:defRPr sz="1000"/>
            </a:lvl4pPr>
            <a:lvl5pPr marL="1950728" indent="0">
              <a:buNone/>
              <a:defRPr sz="1000"/>
            </a:lvl5pPr>
            <a:lvl6pPr marL="2438411" indent="0">
              <a:buNone/>
              <a:defRPr sz="1000"/>
            </a:lvl6pPr>
            <a:lvl7pPr marL="2926093" indent="0">
              <a:buNone/>
              <a:defRPr sz="1000"/>
            </a:lvl7pPr>
            <a:lvl8pPr marL="3413776" indent="0">
              <a:buNone/>
              <a:defRPr sz="1000"/>
            </a:lvl8pPr>
            <a:lvl9pPr marL="390145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D9761-C032-4DAB-9755-3C4178996F3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" y="0"/>
            <a:ext cx="9756775" cy="121920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938107"/>
            <a:ext cx="9756775" cy="154094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83113" y="243840"/>
            <a:ext cx="6748436" cy="5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840" y="1381761"/>
            <a:ext cx="8781098" cy="536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7840" y="6956216"/>
            <a:ext cx="2276581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accent1"/>
                </a:solidFill>
              </a:defRPr>
            </a:lvl1pPr>
          </a:lstStyle>
          <a:p>
            <a:fld id="{E68D9761-C032-4DAB-9755-3C4178996F3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566" y="6956216"/>
            <a:ext cx="3089646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2356" y="6956216"/>
            <a:ext cx="2276581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0" y="1183640"/>
            <a:ext cx="9756775" cy="181187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rgbClr val="7DD50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rgbClr val="7DD50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Picture 17" descr="mouse2.jpg"/>
          <p:cNvPicPr>
            <a:picLocks noChangeAspect="1"/>
          </p:cNvPicPr>
          <p:nvPr/>
        </p:nvPicPr>
        <p:blipFill>
          <a:blip r:embed="rId14" cstate="print"/>
          <a:srcRect l="20616" t="1920" b="384"/>
          <a:stretch>
            <a:fillRect/>
          </a:stretch>
        </p:blipFill>
        <p:spPr>
          <a:xfrm>
            <a:off x="2" y="0"/>
            <a:ext cx="1208996" cy="1116667"/>
          </a:xfrm>
          <a:prstGeom prst="rect">
            <a:avLst/>
          </a:prstGeom>
        </p:spPr>
      </p:pic>
      <p:pic>
        <p:nvPicPr>
          <p:cNvPr id="19" name="Picture 18" descr="laptop_2.jpg"/>
          <p:cNvPicPr>
            <a:picLocks noChangeAspect="1"/>
          </p:cNvPicPr>
          <p:nvPr/>
        </p:nvPicPr>
        <p:blipFill>
          <a:blip r:embed="rId15" cstate="print"/>
          <a:srcRect t="6000" r="5000" b="9000"/>
          <a:stretch>
            <a:fillRect/>
          </a:stretch>
        </p:blipFill>
        <p:spPr>
          <a:xfrm>
            <a:off x="1300904" y="0"/>
            <a:ext cx="1235858" cy="1105408"/>
          </a:xfrm>
          <a:prstGeom prst="rect">
            <a:avLst/>
          </a:prstGeom>
        </p:spPr>
      </p:pic>
      <p:sp>
        <p:nvSpPr>
          <p:cNvPr id="20" name="Rectangle 60"/>
          <p:cNvSpPr>
            <a:spLocks noChangeArrowheads="1"/>
          </p:cNvSpPr>
          <p:nvPr/>
        </p:nvSpPr>
        <p:spPr bwMode="black">
          <a:xfrm>
            <a:off x="0" y="0"/>
            <a:ext cx="9756775" cy="76201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1" name="Rectangle 60"/>
          <p:cNvSpPr>
            <a:spLocks noChangeArrowheads="1"/>
          </p:cNvSpPr>
          <p:nvPr/>
        </p:nvSpPr>
        <p:spPr bwMode="black">
          <a:xfrm>
            <a:off x="1" y="0"/>
            <a:ext cx="48783" cy="11379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black">
          <a:xfrm>
            <a:off x="1219598" y="0"/>
            <a:ext cx="48783" cy="11379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4" name="Rectangle 60"/>
          <p:cNvSpPr>
            <a:spLocks noChangeArrowheads="1"/>
          </p:cNvSpPr>
          <p:nvPr/>
        </p:nvSpPr>
        <p:spPr bwMode="black">
          <a:xfrm>
            <a:off x="1252123" y="0"/>
            <a:ext cx="48783" cy="11379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87682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75365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463046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950728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65762" indent="-365762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92483" indent="-304801" algn="l" rtl="0" eaLnBrk="1" fontAlgn="base" hangingPunct="1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900">
          <a:solidFill>
            <a:schemeClr val="tx1"/>
          </a:solidFill>
          <a:latin typeface="+mn-lt"/>
        </a:defRPr>
      </a:lvl2pPr>
      <a:lvl3pPr marL="1219205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706887" indent="-243841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194569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682251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69934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657616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145299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2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365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6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8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11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93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76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458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manitoba.ca/admin/financial_services/budgrant/signing_authorities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manitoba.sharepoint.com/sites/um-intranet-aurora/SitePages/aurora-finance-overview.asp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sts.umanitoba.ca/mailman/listinfo/aurora-finance-user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646" y="3007360"/>
            <a:ext cx="6667129" cy="731520"/>
          </a:xfrm>
        </p:spPr>
        <p:txBody>
          <a:bodyPr tIns="0"/>
          <a:lstStyle/>
          <a:p>
            <a:pPr algn="ctr"/>
            <a:r>
              <a:rPr lang="en-US" sz="3700" b="1" dirty="0"/>
              <a:t>Introduction to…..</a:t>
            </a:r>
          </a:p>
        </p:txBody>
      </p:sp>
      <p:pic>
        <p:nvPicPr>
          <p:cNvPr id="5" name="Picture 7" descr="aurora_finance.tif"/>
          <p:cNvPicPr>
            <a:picLocks noChangeAspect="1"/>
          </p:cNvPicPr>
          <p:nvPr/>
        </p:nvPicPr>
        <p:blipFill>
          <a:blip r:embed="rId4" cstate="print"/>
          <a:srcRect l="8630" t="8160" r="10827" b="8202"/>
          <a:stretch>
            <a:fillRect/>
          </a:stretch>
        </p:blipFill>
        <p:spPr bwMode="auto">
          <a:xfrm>
            <a:off x="2439195" y="4389122"/>
            <a:ext cx="4780994" cy="23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3827.WAV">
            <a:hlinkClick r:id="" action="ppaction://media"/>
          </p:cNvPr>
          <p:cNvPicPr>
            <a:picLocks noRot="1" noChangeAspect="1"/>
          </p:cNvPicPr>
          <p:nvPr>
            <a:wavAudioFile r:embed="rId1" name="~PP3827.WAV"/>
          </p:nvPr>
        </p:nvPicPr>
        <p:blipFill>
          <a:blip r:embed="rId5" cstate="print"/>
          <a:stretch>
            <a:fillRect/>
          </a:stretch>
        </p:blipFill>
        <p:spPr>
          <a:xfrm>
            <a:off x="9145587" y="5029200"/>
            <a:ext cx="304800" cy="27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FOP: What is it?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1655802"/>
            <a:ext cx="8534400" cy="26591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b="1" dirty="0">
                <a:solidFill>
                  <a:schemeClr val="tx2"/>
                </a:solidFill>
                <a:latin typeface="+mj-lt"/>
              </a:rPr>
              <a:t>FOP Examples</a:t>
            </a:r>
          </a:p>
          <a:p>
            <a:pPr marL="342900" indent="-342900">
              <a:spcBef>
                <a:spcPct val="20000"/>
              </a:spcBef>
            </a:pPr>
            <a:endParaRPr lang="en-US" sz="3000" b="1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 b="1" dirty="0">
                <a:solidFill>
                  <a:schemeClr val="tx2"/>
                </a:solidFill>
                <a:latin typeface="+mj-lt"/>
              </a:rPr>
              <a:t>			120012	333000	1100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b="1" dirty="0">
                <a:solidFill>
                  <a:schemeClr val="tx2"/>
                </a:solidFill>
                <a:latin typeface="+mj-lt"/>
              </a:rPr>
              <a:t>			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Startup	Forestry	Academic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			K. Smith	  Dept		Expense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30387" y="4648200"/>
          <a:ext cx="5791200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6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5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+mj-lt"/>
                        </a:rPr>
                        <a:t>300236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+mj-lt"/>
                        </a:rPr>
                        <a:t>333000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+mj-lt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  <a:t>MB Conservation</a:t>
                      </a:r>
                      <a:b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  <a:t>Forestry</a:t>
                      </a:r>
                      <a:b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  <a:t>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7073662" cy="568960"/>
          </a:xfrm>
        </p:spPr>
        <p:txBody>
          <a:bodyPr/>
          <a:lstStyle/>
          <a:p>
            <a:r>
              <a:rPr lang="en-US" sz="4000" dirty="0"/>
              <a:t>U of M Finance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457961"/>
            <a:ext cx="8781098" cy="2885439"/>
          </a:xfrm>
        </p:spPr>
        <p:txBody>
          <a:bodyPr/>
          <a:lstStyle/>
          <a:p>
            <a:pPr>
              <a:buClr>
                <a:srgbClr val="6BC21C"/>
              </a:buClr>
              <a:buNone/>
            </a:pPr>
            <a:r>
              <a:rPr lang="en-US" sz="3200" b="1" dirty="0">
                <a:solidFill>
                  <a:schemeClr val="tx2"/>
                </a:solidFill>
              </a:rPr>
              <a:t>What is a FO</a:t>
            </a:r>
            <a:r>
              <a:rPr lang="en-US" sz="3200" b="1" u="sng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tx2"/>
                </a:solidFill>
              </a:rPr>
              <a:t>P?</a:t>
            </a:r>
          </a:p>
          <a:p>
            <a:pPr>
              <a:buClr>
                <a:srgbClr val="6BC21C"/>
              </a:buClr>
            </a:pPr>
            <a:r>
              <a:rPr lang="en-US" sz="2800" dirty="0">
                <a:solidFill>
                  <a:schemeClr val="tx2"/>
                </a:solidFill>
              </a:rPr>
              <a:t>Additional code is the ACCOUNT which details what the funding was spent on or where the funding came from.</a:t>
            </a:r>
          </a:p>
          <a:p>
            <a:pPr>
              <a:buClr>
                <a:srgbClr val="6BC21C"/>
              </a:buClr>
            </a:pPr>
            <a:r>
              <a:rPr lang="en-US" sz="2800" dirty="0">
                <a:solidFill>
                  <a:schemeClr val="tx2"/>
                </a:solidFill>
              </a:rPr>
              <a:t>Examples: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3371" y="4267200"/>
          <a:ext cx="8308416" cy="25594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7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097">
                <a:tc>
                  <a:txBody>
                    <a:bodyPr/>
                    <a:lstStyle/>
                    <a:p>
                      <a:r>
                        <a:rPr lang="en-US" sz="2300" b="0" dirty="0">
                          <a:solidFill>
                            <a:schemeClr val="tx2"/>
                          </a:solidFill>
                          <a:latin typeface="+mj-lt"/>
                        </a:rPr>
                        <a:t>Revenue </a:t>
                      </a:r>
                      <a:endParaRPr lang="en-US" sz="2300" b="0" i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>
                          <a:solidFill>
                            <a:schemeClr val="tx2"/>
                          </a:solidFill>
                          <a:latin typeface="+mj-lt"/>
                        </a:rPr>
                        <a:t>562001</a:t>
                      </a:r>
                    </a:p>
                    <a:p>
                      <a:pPr algn="ctr"/>
                      <a:r>
                        <a:rPr lang="en-US" sz="2300" b="0" dirty="0">
                          <a:solidFill>
                            <a:schemeClr val="tx2"/>
                          </a:solidFill>
                          <a:latin typeface="+mj-lt"/>
                        </a:rPr>
                        <a:t>564001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Federal Grant Revenue</a:t>
                      </a:r>
                      <a:br>
                        <a:rPr lang="en-US" sz="2300" b="0" baseline="0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23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Province of MB Grant Revenue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02">
                <a:tc>
                  <a:txBody>
                    <a:bodyPr/>
                    <a:lstStyle/>
                    <a:p>
                      <a:r>
                        <a:rPr lang="en-US" sz="2300" b="0" dirty="0">
                          <a:solidFill>
                            <a:schemeClr val="tx2"/>
                          </a:solidFill>
                          <a:latin typeface="+mj-lt"/>
                        </a:rPr>
                        <a:t>Payroll</a:t>
                      </a:r>
                      <a:endParaRPr lang="en-US" sz="2300" b="0" i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>
                          <a:solidFill>
                            <a:schemeClr val="tx2"/>
                          </a:solidFill>
                          <a:latin typeface="+mj-lt"/>
                        </a:rPr>
                        <a:t>63210</a:t>
                      </a:r>
                    </a:p>
                    <a:p>
                      <a:pPr algn="ctr"/>
                      <a:r>
                        <a:rPr lang="en-US" sz="2300" b="0" dirty="0">
                          <a:solidFill>
                            <a:schemeClr val="tx2"/>
                          </a:solidFill>
                          <a:latin typeface="+mj-lt"/>
                        </a:rPr>
                        <a:t>68000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Research Associate Salary</a:t>
                      </a:r>
                      <a:br>
                        <a:rPr lang="en-US" sz="2300" b="0" baseline="0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23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Employment Insurance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274">
                <a:tc>
                  <a:txBody>
                    <a:bodyPr/>
                    <a:lstStyle/>
                    <a:p>
                      <a:r>
                        <a:rPr lang="en-US" sz="2300" b="0" u="none" dirty="0">
                          <a:solidFill>
                            <a:schemeClr val="tx2"/>
                          </a:solidFill>
                          <a:latin typeface="+mj-lt"/>
                        </a:rPr>
                        <a:t>Expenditures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u="none" dirty="0">
                          <a:solidFill>
                            <a:schemeClr val="tx2"/>
                          </a:solidFill>
                          <a:latin typeface="+mj-lt"/>
                        </a:rPr>
                        <a:t>706107</a:t>
                      </a:r>
                      <a:br>
                        <a:rPr lang="en-US" sz="2300" b="0" u="none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2300" b="0" u="none" dirty="0">
                          <a:solidFill>
                            <a:schemeClr val="tx2"/>
                          </a:solidFill>
                          <a:latin typeface="+mj-lt"/>
                        </a:rPr>
                        <a:t>726411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0" dirty="0">
                          <a:solidFill>
                            <a:schemeClr val="tx2"/>
                          </a:solidFill>
                          <a:latin typeface="+mj-lt"/>
                        </a:rPr>
                        <a:t>Lab Equipment &lt;$2500</a:t>
                      </a:r>
                      <a:br>
                        <a:rPr lang="en-US" sz="2300" b="0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2300" b="0" dirty="0">
                          <a:solidFill>
                            <a:schemeClr val="tx2"/>
                          </a:solidFill>
                          <a:latin typeface="+mj-lt"/>
                        </a:rPr>
                        <a:t>Scientific/Research</a:t>
                      </a:r>
                      <a:r>
                        <a:rPr lang="en-US" sz="23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Equipment &gt;$2500</a:t>
                      </a:r>
                      <a:endParaRPr lang="en-US" sz="23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7073662" cy="568960"/>
          </a:xfrm>
        </p:spPr>
        <p:txBody>
          <a:bodyPr/>
          <a:lstStyle/>
          <a:p>
            <a:r>
              <a:rPr lang="en-US" sz="4000" dirty="0"/>
              <a:t>U of M Finance Terminology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802166"/>
              </p:ext>
            </p:extLst>
          </p:nvPr>
        </p:nvGraphicFramePr>
        <p:xfrm>
          <a:off x="991930" y="4541520"/>
          <a:ext cx="7696457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7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5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34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+mj-lt"/>
                        </a:rPr>
                        <a:t>300236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2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+mj-lt"/>
                        </a:rPr>
                        <a:t>333000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+mj-lt"/>
                        </a:rPr>
                        <a:t>66201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+mj-lt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  <a:t>MB Conservation</a:t>
                      </a:r>
                      <a:b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  <a:t>Forestry</a:t>
                      </a:r>
                      <a:b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  <a:t>PT Student Support Casual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  <a:t>Sponsored</a:t>
                      </a:r>
                      <a:b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  <a:t>Research </a:t>
                      </a:r>
                      <a:b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  <a:t>Expense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55147"/>
              </p:ext>
            </p:extLst>
          </p:nvPr>
        </p:nvGraphicFramePr>
        <p:xfrm>
          <a:off x="1068387" y="2636520"/>
          <a:ext cx="7479793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56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0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+mj-lt"/>
                        </a:rPr>
                        <a:t>120012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2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+mj-lt"/>
                        </a:rPr>
                        <a:t>333000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+mj-lt"/>
                        </a:rPr>
                        <a:t>706105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2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+mj-lt"/>
                        </a:rPr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  <a:t>Startup</a:t>
                      </a:r>
                      <a:b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  <a:t> K. Potter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  <a:t>Forestry      Dept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  <a:t>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+mj-lt"/>
                        </a:rPr>
                        <a:t>Academic Expense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1655802"/>
            <a:ext cx="85344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b="1" dirty="0">
                <a:solidFill>
                  <a:schemeClr val="tx2"/>
                </a:solidFill>
                <a:latin typeface="+mj-lt"/>
              </a:rPr>
              <a:t>FOAP Examples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7073662" cy="568960"/>
          </a:xfrm>
        </p:spPr>
        <p:txBody>
          <a:bodyPr/>
          <a:lstStyle/>
          <a:p>
            <a:r>
              <a:rPr lang="en-US" sz="4000" dirty="0"/>
              <a:t>U of M Finance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457961"/>
            <a:ext cx="8781098" cy="5552439"/>
          </a:xfrm>
        </p:spPr>
        <p:txBody>
          <a:bodyPr/>
          <a:lstStyle/>
          <a:p>
            <a:pPr>
              <a:buClr>
                <a:srgbClr val="6BC21C"/>
              </a:buClr>
              <a:buNone/>
            </a:pPr>
            <a:r>
              <a:rPr lang="en-US" sz="3200" b="1" dirty="0">
                <a:solidFill>
                  <a:schemeClr val="tx2"/>
                </a:solidFill>
              </a:rPr>
              <a:t>What is a FO</a:t>
            </a:r>
            <a:r>
              <a:rPr lang="en-US" sz="3200" b="1" u="sng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tx2"/>
                </a:solidFill>
              </a:rPr>
              <a:t>?</a:t>
            </a:r>
          </a:p>
          <a:p>
            <a:pPr>
              <a:buClr>
                <a:srgbClr val="6BC21C"/>
              </a:buClr>
            </a:pPr>
            <a:r>
              <a:rPr lang="en-US" sz="2800" dirty="0">
                <a:solidFill>
                  <a:schemeClr val="tx2"/>
                </a:solidFill>
              </a:rPr>
              <a:t>Excludes the Program code identifying the purpose of the Unit</a:t>
            </a:r>
          </a:p>
          <a:p>
            <a:pPr>
              <a:buClr>
                <a:srgbClr val="6BC21C"/>
              </a:buClr>
            </a:pPr>
            <a:r>
              <a:rPr lang="en-US" sz="2800" dirty="0">
                <a:solidFill>
                  <a:schemeClr val="tx2"/>
                </a:solidFill>
              </a:rPr>
              <a:t>Used only in UM Plan for planning and budgeting</a:t>
            </a:r>
          </a:p>
          <a:p>
            <a:pPr>
              <a:buClr>
                <a:srgbClr val="6BC21C"/>
              </a:buClr>
            </a:pPr>
            <a:r>
              <a:rPr lang="en-US" sz="2800" dirty="0">
                <a:solidFill>
                  <a:schemeClr val="tx2"/>
                </a:solidFill>
              </a:rPr>
              <a:t>Example:</a:t>
            </a:r>
          </a:p>
          <a:p>
            <a:pPr marL="0" indent="0">
              <a:buClr>
                <a:srgbClr val="6BC21C"/>
              </a:buClr>
              <a:buNone/>
            </a:pPr>
            <a:r>
              <a:rPr lang="en-US" sz="3200" dirty="0">
                <a:solidFill>
                  <a:schemeClr val="tx2"/>
                </a:solidFill>
              </a:rPr>
              <a:t>	 </a:t>
            </a:r>
            <a:r>
              <a:rPr lang="en-US" sz="2800" b="1" dirty="0">
                <a:solidFill>
                  <a:schemeClr val="tx2"/>
                </a:solidFill>
              </a:rPr>
              <a:t>300236</a:t>
            </a:r>
            <a:r>
              <a:rPr lang="en-US" sz="2800" dirty="0">
                <a:solidFill>
                  <a:schemeClr val="tx2"/>
                </a:solidFill>
              </a:rPr>
              <a:t>	-	 </a:t>
            </a:r>
            <a:r>
              <a:rPr lang="en-US" sz="2800" b="1" dirty="0">
                <a:solidFill>
                  <a:schemeClr val="tx2"/>
                </a:solidFill>
              </a:rPr>
              <a:t>333000</a:t>
            </a:r>
            <a:r>
              <a:rPr lang="en-US" sz="2800" dirty="0">
                <a:solidFill>
                  <a:schemeClr val="tx2"/>
                </a:solidFill>
              </a:rPr>
              <a:t>	  -	     </a:t>
            </a:r>
            <a:r>
              <a:rPr lang="en-US" sz="2800" b="1" dirty="0">
                <a:solidFill>
                  <a:schemeClr val="tx2"/>
                </a:solidFill>
              </a:rPr>
              <a:t>66201</a:t>
            </a:r>
          </a:p>
          <a:p>
            <a:pPr marL="0" indent="0">
              <a:buClr>
                <a:srgbClr val="6BC21C"/>
              </a:buClr>
              <a:buNone/>
            </a:pP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  	     MB             	  Forestry                    PT Student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         Conservation	    	     Dept	          Support Casual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  	    Grant</a:t>
            </a:r>
          </a:p>
        </p:txBody>
      </p:sp>
    </p:spTree>
    <p:extLst>
      <p:ext uri="{BB962C8B-B14F-4D97-AF65-F5344CB8AC3E}">
        <p14:creationId xmlns:p14="http://schemas.microsoft.com/office/powerpoint/2010/main" val="3703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algn="ctr">
              <a:buClr>
                <a:srgbClr val="6BC21C"/>
              </a:buClr>
              <a:buNone/>
            </a:pPr>
            <a:r>
              <a:rPr lang="en-US" sz="2800" dirty="0">
                <a:solidFill>
                  <a:schemeClr val="tx2"/>
                </a:solidFill>
              </a:rPr>
              <a:t>All FOAP elements are built into a ‘hierarchy’</a:t>
            </a:r>
          </a:p>
          <a:p>
            <a:pPr algn="ctr">
              <a:buClr>
                <a:srgbClr val="6BC21C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914400" lvl="1" indent="-427038">
              <a:buClr>
                <a:srgbClr val="6BC21C"/>
              </a:buClr>
              <a:buSzPct val="70000"/>
            </a:pPr>
            <a:r>
              <a:rPr lang="en-US" sz="2800" dirty="0">
                <a:solidFill>
                  <a:schemeClr val="tx2"/>
                </a:solidFill>
              </a:rPr>
              <a:t>Used to facilitate financial reporting</a:t>
            </a:r>
          </a:p>
          <a:p>
            <a:pPr marL="914400" lvl="1" indent="-427038">
              <a:buClr>
                <a:srgbClr val="6BC21C"/>
              </a:buClr>
              <a:buSzPct val="70000"/>
            </a:pPr>
            <a:r>
              <a:rPr lang="en-US" sz="2800" dirty="0">
                <a:solidFill>
                  <a:schemeClr val="tx2"/>
                </a:solidFill>
              </a:rPr>
              <a:t>Upper levels of the hierarchy referred to as “levels”, “predecessors” or “types”</a:t>
            </a:r>
          </a:p>
          <a:p>
            <a:pPr marL="914400" lvl="1" indent="-427038">
              <a:buClr>
                <a:srgbClr val="6BC21C"/>
              </a:buClr>
              <a:buSzPct val="70000"/>
            </a:pPr>
            <a:r>
              <a:rPr lang="en-US" sz="2800" dirty="0">
                <a:solidFill>
                  <a:schemeClr val="tx2"/>
                </a:solidFill>
              </a:rPr>
              <a:t>Last level of the hierarchy referred to as “data enterable” level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7" y="5181600"/>
            <a:ext cx="7567612" cy="193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F</a:t>
            </a:r>
            <a:r>
              <a:rPr lang="en-US" dirty="0"/>
              <a:t>OAP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381761"/>
            <a:ext cx="8781098" cy="2504439"/>
          </a:xfrm>
        </p:spPr>
        <p:txBody>
          <a:bodyPr/>
          <a:lstStyle/>
          <a:p>
            <a:pPr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Clr>
                <a:srgbClr val="6BC21C"/>
              </a:buClr>
            </a:pPr>
            <a:r>
              <a:rPr lang="en-US" sz="3200" dirty="0">
                <a:solidFill>
                  <a:schemeClr val="tx2"/>
                </a:solidFill>
              </a:rPr>
              <a:t>Fund Helpful Hints:</a:t>
            </a:r>
          </a:p>
          <a:p>
            <a:pPr marL="914400" lvl="1" indent="-427038">
              <a:buClr>
                <a:srgbClr val="6BC21C"/>
              </a:buClr>
              <a:buSzPct val="70000"/>
            </a:pPr>
            <a:r>
              <a:rPr lang="en-US" sz="3200" dirty="0">
                <a:solidFill>
                  <a:schemeClr val="tx2"/>
                </a:solidFill>
              </a:rPr>
              <a:t>Funds are built into a hierarchy to facilitate financial reporting</a:t>
            </a:r>
          </a:p>
          <a:p>
            <a:pPr marL="914400" lvl="1" indent="-427038">
              <a:buClr>
                <a:srgbClr val="6BC21C"/>
              </a:buClr>
              <a:buSzPct val="70000"/>
            </a:pPr>
            <a:r>
              <a:rPr lang="en-US" sz="3200" dirty="0">
                <a:solidFill>
                  <a:schemeClr val="tx2"/>
                </a:solidFill>
              </a:rPr>
              <a:t>Most popular funds are: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198" y="4053840"/>
          <a:ext cx="823118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Fund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Data Entry Prefix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Unrestricted Operating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Internally Restricted Operating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Research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28, 30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</a:t>
            </a:r>
            <a:r>
              <a:rPr lang="en-US" u="sng" dirty="0"/>
              <a:t>A</a:t>
            </a:r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1381761"/>
            <a:ext cx="9268936" cy="5552439"/>
          </a:xfrm>
        </p:spPr>
        <p:txBody>
          <a:bodyPr/>
          <a:lstStyle/>
          <a:p>
            <a:pPr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Clr>
                <a:srgbClr val="6BC21C"/>
              </a:buClr>
            </a:pPr>
            <a:r>
              <a:rPr lang="en-US" sz="3200" dirty="0">
                <a:solidFill>
                  <a:schemeClr val="tx2"/>
                </a:solidFill>
              </a:rPr>
              <a:t>Accounts are broken down into 8 different </a:t>
            </a:r>
            <a:r>
              <a:rPr lang="en-US" sz="3200" b="1" dirty="0">
                <a:solidFill>
                  <a:schemeClr val="tx2"/>
                </a:solidFill>
              </a:rPr>
              <a:t>Account types</a:t>
            </a:r>
            <a:r>
              <a:rPr lang="en-US" sz="3200" dirty="0">
                <a:solidFill>
                  <a:schemeClr val="tx2"/>
                </a:solidFill>
              </a:rPr>
              <a:t>:</a:t>
            </a:r>
          </a:p>
          <a:p>
            <a:pPr lvl="1">
              <a:buClr>
                <a:srgbClr val="6BC21C"/>
              </a:buClr>
              <a:buNone/>
              <a:tabLst>
                <a:tab pos="800100" algn="l"/>
                <a:tab pos="14859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3000" dirty="0">
                <a:solidFill>
                  <a:schemeClr val="tx2"/>
                </a:solidFill>
              </a:rPr>
              <a:t>10	Assets</a:t>
            </a:r>
          </a:p>
          <a:p>
            <a:pPr lvl="1">
              <a:buClr>
                <a:srgbClr val="6BC21C"/>
              </a:buClr>
              <a:buNone/>
              <a:tabLst>
                <a:tab pos="800100" algn="l"/>
                <a:tab pos="1485900" algn="l"/>
              </a:tabLst>
            </a:pPr>
            <a:r>
              <a:rPr lang="en-US" sz="3000" dirty="0">
                <a:solidFill>
                  <a:schemeClr val="tx2"/>
                </a:solidFill>
              </a:rPr>
              <a:t>	20	Liabilities</a:t>
            </a:r>
          </a:p>
          <a:p>
            <a:pPr lvl="1">
              <a:buClr>
                <a:srgbClr val="6BC21C"/>
              </a:buClr>
              <a:buNone/>
              <a:tabLst>
                <a:tab pos="800100" algn="l"/>
                <a:tab pos="1485900" algn="l"/>
              </a:tabLst>
            </a:pPr>
            <a:r>
              <a:rPr lang="en-US" sz="3000" dirty="0">
                <a:solidFill>
                  <a:schemeClr val="tx2"/>
                </a:solidFill>
              </a:rPr>
              <a:t>	30 	Control Accounts (never used for data entry)</a:t>
            </a:r>
          </a:p>
          <a:p>
            <a:pPr lvl="1">
              <a:buClr>
                <a:srgbClr val="6BC21C"/>
              </a:buClr>
              <a:buNone/>
              <a:tabLst>
                <a:tab pos="800100" algn="l"/>
                <a:tab pos="1485900" algn="l"/>
              </a:tabLst>
            </a:pPr>
            <a:r>
              <a:rPr lang="en-US" sz="3000" dirty="0">
                <a:solidFill>
                  <a:schemeClr val="tx2"/>
                </a:solidFill>
              </a:rPr>
              <a:t>	40	Fund Balance</a:t>
            </a:r>
          </a:p>
          <a:p>
            <a:pPr lvl="1">
              <a:buClr>
                <a:srgbClr val="6BC21C"/>
              </a:buClr>
              <a:buNone/>
              <a:tabLst>
                <a:tab pos="800100" algn="l"/>
                <a:tab pos="1485900" algn="l"/>
              </a:tabLst>
            </a:pPr>
            <a:r>
              <a:rPr lang="en-US" sz="3000" dirty="0">
                <a:solidFill>
                  <a:schemeClr val="tx2"/>
                </a:solidFill>
              </a:rPr>
              <a:t>	50	Revenue</a:t>
            </a:r>
          </a:p>
          <a:p>
            <a:pPr lvl="1">
              <a:buClr>
                <a:srgbClr val="6BC21C"/>
              </a:buClr>
              <a:buNone/>
              <a:tabLst>
                <a:tab pos="800100" algn="l"/>
                <a:tab pos="1485900" algn="l"/>
              </a:tabLst>
            </a:pPr>
            <a:r>
              <a:rPr lang="en-US" sz="3000" dirty="0">
                <a:solidFill>
                  <a:schemeClr val="tx2"/>
                </a:solidFill>
              </a:rPr>
              <a:t>	60 	Salaries and Benefits</a:t>
            </a:r>
          </a:p>
          <a:p>
            <a:pPr lvl="1">
              <a:buClr>
                <a:srgbClr val="6BC21C"/>
              </a:buClr>
              <a:buNone/>
              <a:tabLst>
                <a:tab pos="800100" algn="l"/>
                <a:tab pos="1485900" algn="l"/>
              </a:tabLst>
            </a:pPr>
            <a:r>
              <a:rPr lang="en-US" sz="3000" dirty="0">
                <a:solidFill>
                  <a:schemeClr val="tx2"/>
                </a:solidFill>
              </a:rPr>
              <a:t>	70 	Non Salary Expenditure</a:t>
            </a:r>
          </a:p>
          <a:p>
            <a:pPr lvl="1">
              <a:buClr>
                <a:srgbClr val="6BC21C"/>
              </a:buClr>
              <a:buNone/>
              <a:tabLst>
                <a:tab pos="800100" algn="l"/>
                <a:tab pos="1485900" algn="l"/>
              </a:tabLst>
            </a:pPr>
            <a:r>
              <a:rPr lang="en-US" sz="3000" dirty="0">
                <a:solidFill>
                  <a:schemeClr val="tx2"/>
                </a:solidFill>
              </a:rPr>
              <a:t>	80 	Fund Transfers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</a:t>
            </a:r>
            <a:r>
              <a:rPr lang="en-US" u="sng" dirty="0"/>
              <a:t>A</a:t>
            </a:r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1381761"/>
            <a:ext cx="9268935" cy="2504439"/>
          </a:xfrm>
        </p:spPr>
        <p:txBody>
          <a:bodyPr/>
          <a:lstStyle/>
          <a:p>
            <a:pPr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Clr>
                <a:srgbClr val="6BC21C"/>
              </a:buClr>
            </a:pPr>
            <a:r>
              <a:rPr lang="en-US" sz="3200" dirty="0">
                <a:solidFill>
                  <a:schemeClr val="tx2"/>
                </a:solidFill>
              </a:rPr>
              <a:t>Main account types you will use are :</a:t>
            </a:r>
          </a:p>
          <a:p>
            <a:pPr>
              <a:buClr>
                <a:srgbClr val="6BC21C"/>
              </a:buClr>
              <a:buNone/>
            </a:pPr>
            <a:br>
              <a:rPr lang="en-US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  <a:p>
            <a:pPr>
              <a:buClr>
                <a:srgbClr val="6BC21C"/>
              </a:buClr>
            </a:pPr>
            <a:endParaRPr lang="en-US" sz="3200" dirty="0">
              <a:solidFill>
                <a:schemeClr val="tx2"/>
              </a:solidFill>
            </a:endParaRPr>
          </a:p>
          <a:p>
            <a:pPr>
              <a:buClr>
                <a:srgbClr val="6BC21C"/>
              </a:buClr>
            </a:pPr>
            <a:endParaRPr lang="en-US" sz="3200" dirty="0">
              <a:solidFill>
                <a:schemeClr val="tx2"/>
              </a:solidFill>
            </a:endParaRPr>
          </a:p>
          <a:p>
            <a:pPr marL="487679" indent="-514350">
              <a:spcBef>
                <a:spcPts val="1800"/>
              </a:spcBef>
              <a:buClr>
                <a:srgbClr val="6BC21C"/>
              </a:buClr>
              <a:buSzPct val="100000"/>
            </a:pPr>
            <a:r>
              <a:rPr lang="en-US" sz="3200" dirty="0">
                <a:solidFill>
                  <a:schemeClr val="tx2"/>
                </a:solidFill>
              </a:rPr>
              <a:t>Salaries &amp; Benefits…data entry level  is </a:t>
            </a:r>
            <a:r>
              <a:rPr lang="en-US" sz="3200" b="1" dirty="0">
                <a:solidFill>
                  <a:schemeClr val="tx2"/>
                </a:solidFill>
              </a:rPr>
              <a:t>5</a:t>
            </a:r>
            <a:r>
              <a:rPr lang="en-US" sz="3200" dirty="0">
                <a:solidFill>
                  <a:schemeClr val="tx2"/>
                </a:solidFill>
              </a:rPr>
              <a:t> digits</a:t>
            </a:r>
          </a:p>
          <a:p>
            <a:pPr marL="487679" indent="-514350">
              <a:spcBef>
                <a:spcPts val="1800"/>
              </a:spcBef>
              <a:buClr>
                <a:srgbClr val="6BC21C"/>
              </a:buClr>
              <a:buSzPct val="100000"/>
            </a:pPr>
            <a:r>
              <a:rPr lang="en-US" sz="3200" dirty="0">
                <a:solidFill>
                  <a:schemeClr val="tx2"/>
                </a:solidFill>
              </a:rPr>
              <a:t>All other accounts…data entry level is </a:t>
            </a:r>
            <a:r>
              <a:rPr lang="en-US" sz="3200" b="1" dirty="0">
                <a:solidFill>
                  <a:schemeClr val="tx2"/>
                </a:solidFill>
              </a:rPr>
              <a:t>6</a:t>
            </a:r>
            <a:r>
              <a:rPr lang="en-US" sz="3200" dirty="0">
                <a:solidFill>
                  <a:schemeClr val="tx2"/>
                </a:solidFill>
              </a:rPr>
              <a:t> digits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198" y="2453640"/>
          <a:ext cx="823118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Account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Data Entry Prefix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Salaries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&amp; Benefits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Non Salary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</a:t>
            </a:r>
            <a:r>
              <a:rPr lang="en-US" u="sng" dirty="0"/>
              <a:t>A</a:t>
            </a:r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1381761"/>
            <a:ext cx="9268935" cy="2504439"/>
          </a:xfrm>
        </p:spPr>
        <p:txBody>
          <a:bodyPr/>
          <a:lstStyle/>
          <a:p>
            <a:pPr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Clr>
                <a:srgbClr val="6BC21C"/>
              </a:buClr>
            </a:pPr>
            <a:r>
              <a:rPr lang="en-US" sz="3200" dirty="0">
                <a:solidFill>
                  <a:schemeClr val="tx2"/>
                </a:solidFill>
              </a:rPr>
              <a:t>Impact of Account Codes:</a:t>
            </a:r>
          </a:p>
        </p:txBody>
      </p:sp>
      <p:pic>
        <p:nvPicPr>
          <p:cNvPr id="6" name="Picture 5" descr="2008_09_expense_ty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7" y="2362200"/>
            <a:ext cx="8968740" cy="415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3587" y="2653543"/>
            <a:ext cx="1066800" cy="242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</a:t>
            </a:r>
            <a:r>
              <a:rPr lang="en-US" u="sng" dirty="0"/>
              <a:t>O</a:t>
            </a:r>
            <a:r>
              <a:rPr lang="en-US" dirty="0"/>
              <a:t>A</a:t>
            </a:r>
            <a:r>
              <a:rPr lang="en-US" u="sng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1381761"/>
            <a:ext cx="9268935" cy="2504439"/>
          </a:xfrm>
        </p:spPr>
        <p:txBody>
          <a:bodyPr/>
          <a:lstStyle/>
          <a:p>
            <a:pPr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Clr>
                <a:srgbClr val="6BC21C"/>
              </a:buClr>
            </a:pPr>
            <a:r>
              <a:rPr lang="en-US" sz="3000" dirty="0">
                <a:solidFill>
                  <a:schemeClr val="tx2"/>
                </a:solidFill>
              </a:rPr>
              <a:t>Why are Organization &amp; Program codes important?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684845"/>
              </p:ext>
            </p:extLst>
          </p:nvPr>
        </p:nvGraphicFramePr>
        <p:xfrm>
          <a:off x="992187" y="2667000"/>
          <a:ext cx="7781925" cy="343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4987" y="2209800"/>
            <a:ext cx="8781098" cy="4675293"/>
          </a:xfrm>
        </p:spPr>
        <p:txBody>
          <a:bodyPr/>
          <a:lstStyle/>
          <a:p>
            <a:pPr>
              <a:spcBef>
                <a:spcPts val="900"/>
              </a:spcBef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Understand </a:t>
            </a:r>
            <a:r>
              <a:rPr lang="en-US" sz="2800" b="1" dirty="0">
                <a:solidFill>
                  <a:schemeClr val="tx2"/>
                </a:solidFill>
              </a:rPr>
              <a:t>Aurora Finance </a:t>
            </a:r>
            <a:r>
              <a:rPr lang="en-US" sz="2800" dirty="0">
                <a:solidFill>
                  <a:schemeClr val="tx2"/>
                </a:solidFill>
              </a:rPr>
              <a:t>and its suite of software available</a:t>
            </a:r>
          </a:p>
          <a:p>
            <a:pPr>
              <a:spcBef>
                <a:spcPts val="900"/>
              </a:spcBef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Gaining access to Aurora Finance and Security</a:t>
            </a:r>
          </a:p>
          <a:p>
            <a:pPr>
              <a:spcBef>
                <a:spcPts val="900"/>
              </a:spcBef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Use the FAST Tool for financial reporting needs</a:t>
            </a:r>
          </a:p>
          <a:p>
            <a:pPr>
              <a:spcBef>
                <a:spcPts val="900"/>
              </a:spcBef>
              <a:buClr>
                <a:srgbClr val="7DD503"/>
              </a:buClr>
            </a:pPr>
            <a:r>
              <a:rPr lang="en-US" sz="2800" dirty="0">
                <a:solidFill>
                  <a:schemeClr val="tx2"/>
                </a:solidFill>
              </a:rPr>
              <a:t>Navigate within BANNER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FOAP</a:t>
            </a:r>
            <a:r>
              <a:rPr lang="en-US" u="sng" dirty="0"/>
              <a:t>AL</a:t>
            </a:r>
            <a:r>
              <a:rPr lang="en-US" dirty="0"/>
              <a:t>: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Clr>
                <a:srgbClr val="6BC21C"/>
              </a:buClr>
            </a:pPr>
            <a:r>
              <a:rPr lang="en-US" sz="3200" dirty="0">
                <a:solidFill>
                  <a:schemeClr val="tx2"/>
                </a:solidFill>
              </a:rPr>
              <a:t>Addition of 2 other elements:</a:t>
            </a:r>
          </a:p>
          <a:p>
            <a:pPr marL="365125" indent="-22225">
              <a:spcBef>
                <a:spcPts val="1200"/>
              </a:spcBef>
              <a:buNone/>
            </a:pPr>
            <a:r>
              <a:rPr lang="en-US" sz="3000" b="1" u="sng" dirty="0">
                <a:solidFill>
                  <a:schemeClr val="tx2"/>
                </a:solidFill>
              </a:rPr>
              <a:t>A</a:t>
            </a:r>
            <a:r>
              <a:rPr lang="en-US" sz="3000" b="1" dirty="0">
                <a:solidFill>
                  <a:schemeClr val="tx2"/>
                </a:solidFill>
              </a:rPr>
              <a:t>ctivity</a:t>
            </a:r>
            <a:r>
              <a:rPr lang="en-US" sz="3000" dirty="0">
                <a:solidFill>
                  <a:schemeClr val="tx2"/>
                </a:solidFill>
              </a:rPr>
              <a:t>=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Used to define unique activities to the University (e.g. Pandemic planning, flood preparation activities)</a:t>
            </a:r>
          </a:p>
          <a:p>
            <a:pPr marL="365125" indent="-22225">
              <a:spcBef>
                <a:spcPts val="1200"/>
              </a:spcBef>
              <a:buNone/>
            </a:pPr>
            <a:r>
              <a:rPr lang="en-US" sz="3000" b="1" u="sng" dirty="0">
                <a:solidFill>
                  <a:schemeClr val="tx2"/>
                </a:solidFill>
              </a:rPr>
              <a:t>L</a:t>
            </a:r>
            <a:r>
              <a:rPr lang="en-US" sz="3000" b="1" dirty="0">
                <a:solidFill>
                  <a:schemeClr val="tx2"/>
                </a:solidFill>
              </a:rPr>
              <a:t>ocation </a:t>
            </a:r>
            <a:r>
              <a:rPr lang="en-US" sz="3000" dirty="0">
                <a:solidFill>
                  <a:schemeClr val="tx2"/>
                </a:solidFill>
              </a:rPr>
              <a:t>=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Primarily used, but not limited to the Fixed Assets module – identifies location of capital assets (e.g. 404A Administration Bldg)</a:t>
            </a:r>
          </a:p>
          <a:p>
            <a:pPr>
              <a:buClr>
                <a:srgbClr val="6BC21C"/>
              </a:buClr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Aurora Finance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1381761"/>
            <a:ext cx="8886347" cy="5628639"/>
          </a:xfrm>
        </p:spPr>
        <p:txBody>
          <a:bodyPr/>
          <a:lstStyle/>
          <a:p>
            <a:pPr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Clr>
                <a:srgbClr val="6BC21C"/>
              </a:buClr>
            </a:pPr>
            <a:r>
              <a:rPr lang="en-US" sz="3200" dirty="0">
                <a:solidFill>
                  <a:schemeClr val="tx2"/>
                </a:solidFill>
              </a:rPr>
              <a:t>Gaining access to the University Financial Systems</a:t>
            </a:r>
          </a:p>
          <a:p>
            <a:pPr lvl="1">
              <a:buClr>
                <a:srgbClr val="6BC21C"/>
              </a:buClr>
            </a:pPr>
            <a:r>
              <a:rPr lang="en-US" sz="2600" dirty="0">
                <a:solidFill>
                  <a:schemeClr val="tx2"/>
                </a:solidFill>
              </a:rPr>
              <a:t>Complete the Aurora Finance Systems Access Request form</a:t>
            </a:r>
          </a:p>
          <a:p>
            <a:pPr lvl="2">
              <a:buClr>
                <a:srgbClr val="6BC21C"/>
              </a:buClr>
            </a:pPr>
            <a:r>
              <a:rPr lang="en-US" sz="2400" dirty="0">
                <a:solidFill>
                  <a:schemeClr val="tx2"/>
                </a:solidFill>
              </a:rPr>
              <a:t>Identifying which systems access is required</a:t>
            </a:r>
          </a:p>
          <a:p>
            <a:pPr lvl="2">
              <a:buClr>
                <a:srgbClr val="6BC21C"/>
              </a:buClr>
            </a:pPr>
            <a:r>
              <a:rPr lang="en-US" sz="2400" dirty="0">
                <a:solidFill>
                  <a:schemeClr val="tx2"/>
                </a:solidFill>
              </a:rPr>
              <a:t>Indicating if a user needs to create transactions and/or report on FOPs, FOAPs, or FOAPALs </a:t>
            </a:r>
          </a:p>
          <a:p>
            <a:pPr lvl="3">
              <a:buClr>
                <a:srgbClr val="6BC21C"/>
              </a:buClr>
            </a:pPr>
            <a:r>
              <a:rPr lang="en-US" dirty="0" err="1">
                <a:solidFill>
                  <a:schemeClr val="tx2"/>
                </a:solidFill>
              </a:rPr>
              <a:t>ie</a:t>
            </a:r>
            <a:r>
              <a:rPr lang="en-US" dirty="0">
                <a:solidFill>
                  <a:schemeClr val="tx2"/>
                </a:solidFill>
              </a:rPr>
              <a:t>. Journal Entries, ID Charges, Budget Transfer</a:t>
            </a:r>
          </a:p>
          <a:p>
            <a:pPr lvl="2">
              <a:buClr>
                <a:srgbClr val="6BC21C"/>
              </a:buClr>
            </a:pPr>
            <a:r>
              <a:rPr lang="en-US" sz="2400" dirty="0">
                <a:solidFill>
                  <a:schemeClr val="tx2"/>
                </a:solidFill>
              </a:rPr>
              <a:t>Different access required for support staff type role and a Researcher</a:t>
            </a:r>
          </a:p>
          <a:p>
            <a:pPr lvl="1">
              <a:buClr>
                <a:srgbClr val="6BC21C"/>
              </a:buClr>
              <a:buNone/>
            </a:pPr>
            <a:r>
              <a:rPr lang="en-US" sz="1800" dirty="0">
                <a:solidFill>
                  <a:schemeClr val="tx2"/>
                </a:solidFill>
              </a:rPr>
              <a:t>		</a:t>
            </a:r>
          </a:p>
          <a:p>
            <a:pPr lvl="1">
              <a:buClr>
                <a:srgbClr val="6BC21C"/>
              </a:buClr>
              <a:buNone/>
            </a:pPr>
            <a:r>
              <a:rPr lang="en-US" sz="1800" i="1" dirty="0">
                <a:solidFill>
                  <a:schemeClr val="tx2"/>
                </a:solidFill>
              </a:rPr>
              <a:t>							</a:t>
            </a:r>
            <a:endParaRPr lang="en-US" sz="2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Aurora Finance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1381761"/>
            <a:ext cx="8886347" cy="6466839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518161" indent="-457200">
              <a:buClr>
                <a:srgbClr val="6BC21C"/>
              </a:buClr>
            </a:pPr>
            <a:r>
              <a:rPr lang="en-US" sz="2800" dirty="0">
                <a:solidFill>
                  <a:schemeClr val="tx2"/>
                </a:solidFill>
              </a:rPr>
              <a:t>Access is based on what </a:t>
            </a:r>
            <a:r>
              <a:rPr lang="en-US" sz="2800" u="sng" dirty="0">
                <a:solidFill>
                  <a:schemeClr val="tx2"/>
                </a:solidFill>
              </a:rPr>
              <a:t>Funds</a:t>
            </a:r>
            <a:r>
              <a:rPr lang="en-US" sz="2800" dirty="0">
                <a:solidFill>
                  <a:schemeClr val="tx2"/>
                </a:solidFill>
              </a:rPr>
              <a:t> and</a:t>
            </a:r>
            <a:r>
              <a:rPr lang="en-US" sz="2800" u="sng" dirty="0">
                <a:solidFill>
                  <a:schemeClr val="tx2"/>
                </a:solidFill>
              </a:rPr>
              <a:t> Orgs </a:t>
            </a:r>
            <a:r>
              <a:rPr lang="en-US" sz="2800" dirty="0">
                <a:solidFill>
                  <a:schemeClr val="tx2"/>
                </a:solidFill>
              </a:rPr>
              <a:t>a user  is responsible for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Example: </a:t>
            </a:r>
          </a:p>
          <a:p>
            <a:pPr lvl="1">
              <a:buClr>
                <a:srgbClr val="6BC21C"/>
              </a:buClr>
              <a:buSzPct val="100000"/>
              <a:buFont typeface="Courier New" pitchFamily="49" charset="0"/>
              <a:buChar char="o"/>
            </a:pPr>
            <a:r>
              <a:rPr lang="en-US" sz="2200" dirty="0">
                <a:solidFill>
                  <a:schemeClr val="tx2"/>
                </a:solidFill>
              </a:rPr>
              <a:t>Employee who needs Dean’s Office  Agriculture will have access to:</a:t>
            </a:r>
          </a:p>
          <a:p>
            <a:pPr lvl="2">
              <a:buClr>
                <a:srgbClr val="6BC21C"/>
              </a:buClr>
              <a:buFont typeface="Courier New" pitchFamily="49" charset="0"/>
              <a:buChar char="o"/>
            </a:pPr>
            <a:r>
              <a:rPr lang="en-US" sz="1900" dirty="0">
                <a:solidFill>
                  <a:schemeClr val="tx2"/>
                </a:solidFill>
              </a:rPr>
              <a:t>Fund </a:t>
            </a:r>
            <a:r>
              <a:rPr lang="en-US" sz="1900" b="1" dirty="0">
                <a:solidFill>
                  <a:schemeClr val="tx2"/>
                </a:solidFill>
              </a:rPr>
              <a:t>110000</a:t>
            </a:r>
            <a:r>
              <a:rPr lang="en-US" sz="1900" dirty="0">
                <a:solidFill>
                  <a:schemeClr val="tx2"/>
                </a:solidFill>
              </a:rPr>
              <a:t> (Operating Fund) and </a:t>
            </a:r>
          </a:p>
          <a:p>
            <a:pPr lvl="2">
              <a:buClr>
                <a:srgbClr val="6BC21C"/>
              </a:buClr>
              <a:buFont typeface="Courier New" pitchFamily="49" charset="0"/>
              <a:buChar char="o"/>
            </a:pPr>
            <a:r>
              <a:rPr lang="en-US" sz="1900" dirty="0">
                <a:solidFill>
                  <a:schemeClr val="tx2"/>
                </a:solidFill>
              </a:rPr>
              <a:t>Organization </a:t>
            </a:r>
            <a:r>
              <a:rPr lang="en-US" sz="1900" b="1" dirty="0">
                <a:solidFill>
                  <a:schemeClr val="tx2"/>
                </a:solidFill>
              </a:rPr>
              <a:t>312000</a:t>
            </a:r>
            <a:r>
              <a:rPr lang="en-US" sz="1900" dirty="0">
                <a:solidFill>
                  <a:schemeClr val="tx2"/>
                </a:solidFill>
              </a:rPr>
              <a:t> (Dean’s Office)</a:t>
            </a:r>
            <a:endParaRPr lang="en-US" i="1" dirty="0">
              <a:solidFill>
                <a:schemeClr val="tx2"/>
              </a:solidFill>
            </a:endParaRPr>
          </a:p>
          <a:p>
            <a:pPr lvl="2">
              <a:buClr>
                <a:srgbClr val="6BC21C"/>
              </a:buClr>
              <a:buFont typeface="Courier New" pitchFamily="49" charset="0"/>
              <a:buChar char="o"/>
            </a:pPr>
            <a:endParaRPr lang="en-US" sz="1600" i="1" dirty="0">
              <a:solidFill>
                <a:schemeClr val="tx2"/>
              </a:solidFill>
            </a:endParaRPr>
          </a:p>
          <a:p>
            <a:pPr marL="518161" indent="-457200">
              <a:buClr>
                <a:srgbClr val="6BC21C"/>
              </a:buClr>
            </a:pPr>
            <a:r>
              <a:rPr lang="en-US" sz="2800" dirty="0">
                <a:solidFill>
                  <a:schemeClr val="tx2"/>
                </a:solidFill>
              </a:rPr>
              <a:t>Access can also be given according to a fund/org hierarchy for example: </a:t>
            </a:r>
          </a:p>
          <a:p>
            <a:pPr lvl="1">
              <a:buClr>
                <a:srgbClr val="6BC21C"/>
              </a:buClr>
              <a:buSzPct val="100000"/>
              <a:buFont typeface="Courier New" pitchFamily="49" charset="0"/>
              <a:buChar char="o"/>
            </a:pPr>
            <a:r>
              <a:rPr lang="en-US" sz="2200" dirty="0">
                <a:solidFill>
                  <a:schemeClr val="tx2"/>
                </a:solidFill>
              </a:rPr>
              <a:t>Fund Type 11</a:t>
            </a:r>
          </a:p>
          <a:p>
            <a:pPr lvl="1">
              <a:buClr>
                <a:srgbClr val="6BC21C"/>
              </a:buClr>
              <a:buSzPct val="100000"/>
              <a:buFont typeface="Courier New" pitchFamily="49" charset="0"/>
              <a:buChar char="o"/>
            </a:pPr>
            <a:r>
              <a:rPr lang="en-US" sz="2200" dirty="0">
                <a:solidFill>
                  <a:schemeClr val="tx2"/>
                </a:solidFill>
              </a:rPr>
              <a:t>Fund Type 28</a:t>
            </a:r>
          </a:p>
          <a:p>
            <a:pPr lvl="1">
              <a:buClr>
                <a:srgbClr val="6BC21C"/>
              </a:buClr>
              <a:buSzPct val="100000"/>
              <a:buFont typeface="Courier New" pitchFamily="49" charset="0"/>
              <a:buChar char="o"/>
            </a:pPr>
            <a:r>
              <a:rPr lang="en-US" sz="2200" dirty="0">
                <a:solidFill>
                  <a:schemeClr val="tx2"/>
                </a:solidFill>
              </a:rPr>
              <a:t>Org </a:t>
            </a:r>
            <a:r>
              <a:rPr lang="en-US" sz="2200" dirty="0" err="1">
                <a:solidFill>
                  <a:schemeClr val="tx2"/>
                </a:solidFill>
              </a:rPr>
              <a:t>pred</a:t>
            </a:r>
            <a:r>
              <a:rPr lang="en-US" sz="2200" dirty="0">
                <a:solidFill>
                  <a:schemeClr val="tx2"/>
                </a:solidFill>
              </a:rPr>
              <a:t> 3440</a:t>
            </a:r>
          </a:p>
          <a:p>
            <a:pPr lvl="1">
              <a:buClr>
                <a:srgbClr val="6BC21C"/>
              </a:buClr>
              <a:buFont typeface="Courier New" pitchFamily="49" charset="0"/>
              <a:buChar char="o"/>
            </a:pPr>
            <a:endParaRPr lang="en-US" sz="2200" dirty="0">
              <a:solidFill>
                <a:srgbClr val="008000"/>
              </a:solidFill>
            </a:endParaRPr>
          </a:p>
          <a:p>
            <a:pPr lvl="2">
              <a:buClr>
                <a:srgbClr val="6BC21C"/>
              </a:buClr>
              <a:buFont typeface="Courier New" pitchFamily="49" charset="0"/>
              <a:buChar char="o"/>
            </a:pPr>
            <a:endParaRPr 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Aurora Finance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algn="ctr">
              <a:buClr>
                <a:srgbClr val="6BC21C"/>
              </a:buClr>
              <a:buNone/>
            </a:pPr>
            <a:r>
              <a:rPr lang="en-US" sz="3200" dirty="0">
                <a:solidFill>
                  <a:schemeClr val="tx2"/>
                </a:solidFill>
              </a:rPr>
              <a:t>Type of Access</a:t>
            </a:r>
          </a:p>
          <a:p>
            <a:pPr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Clr>
                <a:srgbClr val="6BC21C"/>
              </a:buClr>
            </a:pPr>
            <a:r>
              <a:rPr lang="en-US" sz="3200" u="sng" dirty="0">
                <a:solidFill>
                  <a:schemeClr val="tx2"/>
                </a:solidFill>
              </a:rPr>
              <a:t>Query</a:t>
            </a:r>
            <a:r>
              <a:rPr lang="en-US" sz="3200" dirty="0">
                <a:solidFill>
                  <a:schemeClr val="tx2"/>
                </a:solidFill>
              </a:rPr>
              <a:t> &amp; </a:t>
            </a:r>
            <a:r>
              <a:rPr lang="en-US" sz="3200" u="sng" dirty="0">
                <a:solidFill>
                  <a:schemeClr val="tx2"/>
                </a:solidFill>
              </a:rPr>
              <a:t>Posting</a:t>
            </a:r>
            <a:r>
              <a:rPr lang="en-US" sz="3200" dirty="0">
                <a:solidFill>
                  <a:schemeClr val="tx2"/>
                </a:solidFill>
              </a:rPr>
              <a:t> capability</a:t>
            </a:r>
            <a:r>
              <a:rPr lang="en-US" sz="3200" i="1" dirty="0">
                <a:solidFill>
                  <a:schemeClr val="tx2"/>
                </a:solidFill>
              </a:rPr>
              <a:t> OR </a:t>
            </a:r>
          </a:p>
          <a:p>
            <a:pPr>
              <a:buClr>
                <a:srgbClr val="6BC21C"/>
              </a:buClr>
            </a:pPr>
            <a:r>
              <a:rPr lang="en-US" sz="3200" u="sng" dirty="0">
                <a:solidFill>
                  <a:schemeClr val="tx2"/>
                </a:solidFill>
              </a:rPr>
              <a:t>Query</a:t>
            </a:r>
            <a:r>
              <a:rPr lang="en-US" sz="3200" dirty="0">
                <a:solidFill>
                  <a:schemeClr val="tx2"/>
                </a:solidFill>
              </a:rPr>
              <a:t> only OR </a:t>
            </a:r>
          </a:p>
          <a:p>
            <a:pPr>
              <a:buClr>
                <a:srgbClr val="6BC21C"/>
              </a:buClr>
            </a:pPr>
            <a:r>
              <a:rPr lang="en-US" sz="3200" u="sng" dirty="0">
                <a:solidFill>
                  <a:schemeClr val="tx2"/>
                </a:solidFill>
              </a:rPr>
              <a:t>Posting</a:t>
            </a:r>
            <a:r>
              <a:rPr lang="en-US" sz="3200" dirty="0">
                <a:solidFill>
                  <a:schemeClr val="tx2"/>
                </a:solidFill>
              </a:rPr>
              <a:t> only</a:t>
            </a:r>
          </a:p>
          <a:p>
            <a:pPr>
              <a:buClr>
                <a:srgbClr val="6BC21C"/>
              </a:buClr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lvl="1">
              <a:buClr>
                <a:srgbClr val="6BC21C"/>
              </a:buClr>
            </a:pPr>
            <a:r>
              <a:rPr lang="en-US" sz="2600" dirty="0">
                <a:solidFill>
                  <a:schemeClr val="tx2"/>
                </a:solidFill>
              </a:rPr>
              <a:t>Aurora does not provide security over the Account (FO</a:t>
            </a:r>
            <a:r>
              <a:rPr lang="en-US" sz="2600" u="sng" dirty="0">
                <a:solidFill>
                  <a:schemeClr val="tx2"/>
                </a:solidFill>
              </a:rPr>
              <a:t>A</a:t>
            </a:r>
            <a:r>
              <a:rPr lang="en-US" sz="2600" dirty="0">
                <a:solidFill>
                  <a:schemeClr val="tx2"/>
                </a:solidFill>
              </a:rPr>
              <a:t>P) </a:t>
            </a:r>
            <a:r>
              <a:rPr lang="en-US" sz="2000" dirty="0">
                <a:solidFill>
                  <a:schemeClr val="tx2"/>
                </a:solidFill>
              </a:rPr>
              <a:t>element – any user can view and post to all accounts (including salaries)	</a:t>
            </a:r>
          </a:p>
          <a:p>
            <a:pPr lvl="1">
              <a:buClr>
                <a:srgbClr val="6BC21C"/>
              </a:buClr>
              <a:buSzPct val="100000"/>
              <a:buFont typeface="Courier New" pitchFamily="49" charset="0"/>
              <a:buChar char="o"/>
            </a:pP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381761"/>
            <a:ext cx="9450388" cy="5361093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6BC21C"/>
              </a:buClr>
              <a:buNone/>
              <a:tabLst>
                <a:tab pos="404813" algn="l"/>
              </a:tabLst>
            </a:pPr>
            <a:endParaRPr lang="en-US" sz="1000" b="1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rgbClr val="6BC21C"/>
              </a:buClr>
              <a:tabLst>
                <a:tab pos="404813" algn="l"/>
              </a:tabLst>
            </a:pPr>
            <a:r>
              <a:rPr lang="en-US" b="1" dirty="0">
                <a:solidFill>
                  <a:schemeClr val="tx2"/>
                </a:solidFill>
              </a:rPr>
              <a:t>FAST: What is it?</a:t>
            </a:r>
            <a:endParaRPr lang="en-US" sz="3000" dirty="0">
              <a:solidFill>
                <a:schemeClr val="tx2"/>
              </a:solidFill>
            </a:endParaRPr>
          </a:p>
          <a:p>
            <a:pPr marL="914400" lvl="1" indent="-427038">
              <a:spcAft>
                <a:spcPts val="600"/>
              </a:spcAft>
              <a:buClr>
                <a:srgbClr val="6BC21C"/>
              </a:buClr>
              <a:buSzPct val="70000"/>
              <a:tabLst>
                <a:tab pos="404813" algn="l"/>
              </a:tabLst>
            </a:pPr>
            <a:r>
              <a:rPr lang="en-US" sz="3000" dirty="0">
                <a:solidFill>
                  <a:schemeClr val="tx2"/>
                </a:solidFill>
              </a:rPr>
              <a:t>Financial Administration Support Tool</a:t>
            </a:r>
          </a:p>
          <a:p>
            <a:pPr marL="914400" lvl="1" indent="-427038">
              <a:spcAft>
                <a:spcPts val="600"/>
              </a:spcAft>
              <a:buClr>
                <a:srgbClr val="6BC21C"/>
              </a:buClr>
              <a:buSzPct val="70000"/>
              <a:tabLst>
                <a:tab pos="404813" algn="l"/>
              </a:tabLst>
            </a:pPr>
            <a:r>
              <a:rPr lang="en-US" sz="3000" dirty="0">
                <a:solidFill>
                  <a:schemeClr val="tx2"/>
                </a:solidFill>
              </a:rPr>
              <a:t>Houses 3 applications</a:t>
            </a:r>
          </a:p>
          <a:p>
            <a:pPr marL="2316486" lvl="4" indent="-427038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r>
              <a:rPr lang="en-US" sz="3000" dirty="0">
                <a:solidFill>
                  <a:schemeClr val="tx2"/>
                </a:solidFill>
              </a:rPr>
              <a:t>Accounts Receivable</a:t>
            </a:r>
          </a:p>
          <a:p>
            <a:pPr marL="2316486" lvl="4" indent="-427038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r>
              <a:rPr lang="en-US" sz="3000" dirty="0">
                <a:solidFill>
                  <a:schemeClr val="tx2"/>
                </a:solidFill>
              </a:rPr>
              <a:t>Budget Transfers</a:t>
            </a:r>
          </a:p>
          <a:p>
            <a:pPr marL="2316486" lvl="4" indent="-427038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r>
              <a:rPr lang="en-US" sz="3000" dirty="0">
                <a:solidFill>
                  <a:schemeClr val="tx2"/>
                </a:solidFill>
              </a:rPr>
              <a:t>Finance Reporting</a:t>
            </a:r>
          </a:p>
          <a:p>
            <a:pPr marL="914400" lvl="1" indent="-427038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br>
              <a:rPr lang="en-US" sz="3300" dirty="0">
                <a:solidFill>
                  <a:schemeClr val="tx2"/>
                </a:solidFill>
              </a:rPr>
            </a:br>
            <a:endParaRPr lang="en-US" sz="3300" dirty="0">
              <a:solidFill>
                <a:srgbClr val="020CCE"/>
              </a:solidFill>
            </a:endParaRPr>
          </a:p>
        </p:txBody>
      </p:sp>
      <p:cxnSp>
        <p:nvCxnSpPr>
          <p:cNvPr id="4" name="Straight Arrow Connector 3"/>
          <p:cNvCxnSpPr/>
          <p:nvPr>
            <p:custDataLst>
              <p:tags r:id="rId1"/>
            </p:custDataLst>
          </p:nvPr>
        </p:nvCxnSpPr>
        <p:spPr>
          <a:xfrm>
            <a:off x="1525587" y="3960812"/>
            <a:ext cx="584861" cy="1588"/>
          </a:xfrm>
          <a:prstGeom prst="straightConnector1">
            <a:avLst/>
          </a:prstGeom>
          <a:ln w="22225">
            <a:solidFill>
              <a:srgbClr val="020CCE"/>
            </a:solidFill>
            <a:tailEnd type="stealth" w="lg" len="lg"/>
          </a:ln>
          <a:effectLst>
            <a:outerShdw blurRad="50800" dist="50800" dir="5400000" sx="95000" sy="95000" algn="ctr" rotWithShape="0">
              <a:srgbClr val="020CCE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>
            <p:custDataLst>
              <p:tags r:id="rId2"/>
            </p:custDataLst>
          </p:nvPr>
        </p:nvCxnSpPr>
        <p:spPr>
          <a:xfrm>
            <a:off x="1525587" y="4570412"/>
            <a:ext cx="584861" cy="1588"/>
          </a:xfrm>
          <a:prstGeom prst="straightConnector1">
            <a:avLst/>
          </a:prstGeom>
          <a:ln w="22225">
            <a:solidFill>
              <a:srgbClr val="020CCE"/>
            </a:solidFill>
            <a:tailEnd type="stealth" w="lg" len="lg"/>
          </a:ln>
          <a:effectLst>
            <a:outerShdw blurRad="50800" dist="50800" dir="5400000" sx="95000" sy="95000" algn="ctr" rotWithShape="0">
              <a:srgbClr val="020CCE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3"/>
            </p:custDataLst>
          </p:nvPr>
        </p:nvCxnSpPr>
        <p:spPr>
          <a:xfrm>
            <a:off x="1525587" y="5180012"/>
            <a:ext cx="584861" cy="1588"/>
          </a:xfrm>
          <a:prstGeom prst="straightConnector1">
            <a:avLst/>
          </a:prstGeom>
          <a:ln w="22225">
            <a:solidFill>
              <a:srgbClr val="020CCE"/>
            </a:solidFill>
            <a:tailEnd type="stealth" w="lg" len="lg"/>
          </a:ln>
          <a:effectLst>
            <a:outerShdw blurRad="50800" dist="50800" dir="5400000" sx="95000" sy="95000" algn="ctr" rotWithShape="0">
              <a:srgbClr val="020CCE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5411787" y="4876800"/>
            <a:ext cx="609600" cy="609600"/>
          </a:xfrm>
          <a:prstGeom prst="star5">
            <a:avLst/>
          </a:prstGeom>
          <a:solidFill>
            <a:srgbClr val="7DD503"/>
          </a:solidFill>
          <a:ln>
            <a:solidFill>
              <a:srgbClr val="020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381761"/>
            <a:ext cx="9450388" cy="3799839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6BC21C"/>
              </a:buClr>
              <a:buNone/>
              <a:tabLst>
                <a:tab pos="404813" algn="l"/>
              </a:tabLst>
            </a:pPr>
            <a:endParaRPr lang="en-US" sz="1000" b="1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rgbClr val="6BC21C"/>
              </a:buClr>
              <a:tabLst>
                <a:tab pos="404813" algn="l"/>
              </a:tabLst>
            </a:pPr>
            <a:r>
              <a:rPr lang="en-US" sz="3000" dirty="0">
                <a:solidFill>
                  <a:schemeClr val="tx2"/>
                </a:solidFill>
              </a:rPr>
              <a:t>Dynamic, web-based budgeting and reporting tool</a:t>
            </a:r>
          </a:p>
          <a:p>
            <a:pPr marL="914400" lvl="1" indent="-427038">
              <a:spcAft>
                <a:spcPts val="600"/>
              </a:spcAft>
              <a:buClr>
                <a:srgbClr val="6BC21C"/>
              </a:buClr>
              <a:buSzPct val="70000"/>
              <a:tabLst>
                <a:tab pos="404813" algn="l"/>
              </a:tabLst>
            </a:pPr>
            <a:r>
              <a:rPr lang="en-US" sz="3000" dirty="0">
                <a:solidFill>
                  <a:schemeClr val="tx2"/>
                </a:solidFill>
              </a:rPr>
              <a:t>Downloads data from Banner, stores it in FAST database and presents financial information in an easy-to-read and understandable format</a:t>
            </a:r>
          </a:p>
          <a:p>
            <a:pPr marL="914400" lvl="1" indent="-427038">
              <a:spcAft>
                <a:spcPts val="600"/>
              </a:spcAft>
              <a:buClr>
                <a:srgbClr val="6BC21C"/>
              </a:buClr>
              <a:buSzPct val="70000"/>
              <a:tabLst>
                <a:tab pos="404813" algn="l"/>
              </a:tabLst>
            </a:pPr>
            <a:r>
              <a:rPr lang="en-US" sz="3000" dirty="0">
                <a:solidFill>
                  <a:schemeClr val="tx2"/>
                </a:solidFill>
              </a:rPr>
              <a:t>Updates every morning</a:t>
            </a:r>
          </a:p>
          <a:p>
            <a:pPr marL="487362" lvl="1" indent="0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br>
              <a:rPr lang="en-US" sz="3300" dirty="0">
                <a:solidFill>
                  <a:schemeClr val="tx2"/>
                </a:solidFill>
              </a:rPr>
            </a:br>
            <a:endParaRPr lang="en-US" sz="3300" dirty="0">
              <a:solidFill>
                <a:srgbClr val="020CC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774F5-21DA-4B89-AAD3-949DC7B19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1" y="4809950"/>
            <a:ext cx="9143998" cy="5888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402387" y="4809950"/>
            <a:ext cx="2895600" cy="588819"/>
          </a:xfrm>
          <a:prstGeom prst="roundRect">
            <a:avLst/>
          </a:prstGeom>
          <a:solidFill>
            <a:schemeClr val="accent2">
              <a:alpha val="0"/>
            </a:schemeClr>
          </a:solidFill>
          <a:ln w="76200">
            <a:solidFill>
              <a:srgbClr val="020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Budget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1371600"/>
            <a:ext cx="9268935" cy="5361093"/>
          </a:xfrm>
        </p:spPr>
        <p:txBody>
          <a:bodyPr/>
          <a:lstStyle/>
          <a:p>
            <a:pPr algn="ctr">
              <a:spcBef>
                <a:spcPts val="1200"/>
              </a:spcBef>
              <a:buClr>
                <a:srgbClr val="6BC21C"/>
              </a:buClr>
              <a:buNone/>
            </a:pPr>
            <a:r>
              <a:rPr lang="en-US" sz="3200" b="1" dirty="0">
                <a:solidFill>
                  <a:schemeClr val="tx2"/>
                </a:solidFill>
              </a:rPr>
              <a:t>Exercise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Determine the amount available to spend on a FOAP and find detail on a transaction: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View the </a:t>
            </a:r>
            <a:r>
              <a:rPr lang="en-US" sz="2000" b="1" dirty="0">
                <a:solidFill>
                  <a:schemeClr val="tx2"/>
                </a:solidFill>
              </a:rPr>
              <a:t>Expenditures Only</a:t>
            </a:r>
            <a:r>
              <a:rPr lang="en-US" sz="2000" dirty="0">
                <a:solidFill>
                  <a:schemeClr val="tx2"/>
                </a:solidFill>
              </a:rPr>
              <a:t> report, as follows.</a:t>
            </a:r>
          </a:p>
          <a:p>
            <a:r>
              <a:rPr lang="en-US" sz="2000" dirty="0">
                <a:solidFill>
                  <a:schemeClr val="tx2"/>
                </a:solidFill>
              </a:rPr>
              <a:t>At the Main Menu, leave blank to see all FOAP combinations you are authorized to see.</a:t>
            </a:r>
          </a:p>
          <a:p>
            <a:r>
              <a:rPr lang="en-US" sz="2000" dirty="0">
                <a:solidFill>
                  <a:schemeClr val="tx2"/>
                </a:solidFill>
              </a:rPr>
              <a:t>Select the Fiscal Period </a:t>
            </a:r>
            <a:r>
              <a:rPr lang="en-US" sz="2000" b="1" dirty="0">
                <a:solidFill>
                  <a:schemeClr val="tx2"/>
                </a:solidFill>
              </a:rPr>
              <a:t>January 2018</a:t>
            </a:r>
          </a:p>
          <a:p>
            <a:r>
              <a:rPr lang="en-US" sz="2000" dirty="0">
                <a:solidFill>
                  <a:schemeClr val="tx2"/>
                </a:solidFill>
              </a:rPr>
              <a:t>Select the </a:t>
            </a:r>
            <a:r>
              <a:rPr lang="en-US" sz="2000" b="1" dirty="0">
                <a:solidFill>
                  <a:schemeClr val="tx2"/>
                </a:solidFill>
              </a:rPr>
              <a:t>Expenditures Only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Report</a:t>
            </a:r>
            <a:r>
              <a:rPr lang="en-US" sz="2000" dirty="0">
                <a:solidFill>
                  <a:schemeClr val="tx2"/>
                </a:solidFill>
              </a:rPr>
              <a:t> from the </a:t>
            </a:r>
            <a:r>
              <a:rPr lang="en-US" sz="2000" b="1" dirty="0">
                <a:solidFill>
                  <a:schemeClr val="tx2"/>
                </a:solidFill>
              </a:rPr>
              <a:t>Report</a:t>
            </a:r>
            <a:r>
              <a:rPr lang="en-US" sz="2000" dirty="0">
                <a:solidFill>
                  <a:schemeClr val="tx2"/>
                </a:solidFill>
              </a:rPr>
              <a:t> drop-down list. </a:t>
            </a:r>
          </a:p>
          <a:p>
            <a:r>
              <a:rPr lang="en-US" sz="2000" dirty="0">
                <a:solidFill>
                  <a:schemeClr val="tx2"/>
                </a:solidFill>
              </a:rPr>
              <a:t>Select </a:t>
            </a:r>
            <a:r>
              <a:rPr lang="en-US" sz="2000" b="1" dirty="0">
                <a:solidFill>
                  <a:schemeClr val="tx2"/>
                </a:solidFill>
              </a:rPr>
              <a:t>ENTER</a:t>
            </a:r>
            <a:r>
              <a:rPr lang="en-US" sz="2000" dirty="0">
                <a:solidFill>
                  <a:schemeClr val="tx2"/>
                </a:solidFill>
              </a:rPr>
              <a:t> to generate the report. </a:t>
            </a:r>
          </a:p>
          <a:p>
            <a:r>
              <a:rPr lang="en-US" sz="2000" dirty="0">
                <a:solidFill>
                  <a:schemeClr val="tx2"/>
                </a:solidFill>
              </a:rPr>
              <a:t>View the </a:t>
            </a:r>
            <a:r>
              <a:rPr lang="en-US" sz="2000" b="1" dirty="0">
                <a:solidFill>
                  <a:schemeClr val="tx2"/>
                </a:solidFill>
              </a:rPr>
              <a:t>Budget Available </a:t>
            </a:r>
            <a:r>
              <a:rPr lang="en-US" sz="2000" dirty="0">
                <a:solidFill>
                  <a:schemeClr val="tx2"/>
                </a:solidFill>
              </a:rPr>
              <a:t>column total.</a:t>
            </a:r>
          </a:p>
          <a:p>
            <a:r>
              <a:rPr lang="en-US" sz="2000" dirty="0">
                <a:solidFill>
                  <a:schemeClr val="tx2"/>
                </a:solidFill>
              </a:rPr>
              <a:t>Drill down on the Unrestricted blue hyperlink ‘</a:t>
            </a:r>
            <a:r>
              <a:rPr lang="en-US" sz="2000" b="1" dirty="0">
                <a:solidFill>
                  <a:schemeClr val="tx2"/>
                </a:solidFill>
              </a:rPr>
              <a:t>110</a:t>
            </a:r>
            <a:r>
              <a:rPr lang="en-US" sz="2000" dirty="0">
                <a:solidFill>
                  <a:schemeClr val="tx2"/>
                </a:solidFill>
              </a:rPr>
              <a:t>’ until you get to the desired level of detail for org </a:t>
            </a:r>
            <a:r>
              <a:rPr lang="en-US" sz="2000" b="1" dirty="0">
                <a:solidFill>
                  <a:schemeClr val="tx2"/>
                </a:solidFill>
              </a:rPr>
              <a:t>312200</a:t>
            </a:r>
            <a:r>
              <a:rPr lang="en-US" sz="2000" dirty="0">
                <a:solidFill>
                  <a:schemeClr val="tx2"/>
                </a:solidFill>
              </a:rPr>
              <a:t>, Animal Science</a:t>
            </a:r>
          </a:p>
          <a:p>
            <a:r>
              <a:rPr lang="en-US" sz="2000" dirty="0">
                <a:solidFill>
                  <a:schemeClr val="tx2"/>
                </a:solidFill>
              </a:rPr>
              <a:t>Find account code </a:t>
            </a:r>
            <a:r>
              <a:rPr lang="en-US" sz="2000" b="1" dirty="0">
                <a:solidFill>
                  <a:schemeClr val="tx2"/>
                </a:solidFill>
              </a:rPr>
              <a:t>706003</a:t>
            </a:r>
            <a:r>
              <a:rPr lang="en-US" sz="2000" dirty="0">
                <a:solidFill>
                  <a:schemeClr val="tx2"/>
                </a:solidFill>
              </a:rPr>
              <a:t> and click on the amount </a:t>
            </a:r>
            <a:r>
              <a:rPr lang="en-US" sz="2000" b="1" dirty="0">
                <a:solidFill>
                  <a:schemeClr val="tx2"/>
                </a:solidFill>
              </a:rPr>
              <a:t>$62.22</a:t>
            </a:r>
          </a:p>
          <a:p>
            <a:r>
              <a:rPr lang="en-US" sz="2000" dirty="0">
                <a:solidFill>
                  <a:schemeClr val="tx2"/>
                </a:solidFill>
              </a:rPr>
              <a:t>Find Invoice # </a:t>
            </a:r>
            <a:r>
              <a:rPr lang="en-US" sz="2000" b="1" dirty="0">
                <a:solidFill>
                  <a:schemeClr val="tx2"/>
                </a:solidFill>
              </a:rPr>
              <a:t>I2045266</a:t>
            </a:r>
            <a:r>
              <a:rPr lang="en-US" sz="2000" dirty="0">
                <a:solidFill>
                  <a:schemeClr val="tx2"/>
                </a:solidFill>
              </a:rPr>
              <a:t> for </a:t>
            </a:r>
            <a:r>
              <a:rPr lang="en-US" sz="2000" b="1" dirty="0">
                <a:solidFill>
                  <a:schemeClr val="tx2"/>
                </a:solidFill>
              </a:rPr>
              <a:t>$7.71</a:t>
            </a:r>
            <a:r>
              <a:rPr lang="en-US" sz="2000" dirty="0">
                <a:solidFill>
                  <a:schemeClr val="tx2"/>
                </a:solidFill>
              </a:rPr>
              <a:t>, click on the document to find the description of what the amount was for.</a:t>
            </a:r>
            <a:endParaRPr lang="en-US" sz="20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06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1371600"/>
            <a:ext cx="9268935" cy="536109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Clr>
                <a:srgbClr val="6BC21C"/>
              </a:buClr>
              <a:buNone/>
            </a:pPr>
            <a:r>
              <a:rPr lang="en-US" sz="3200" b="1" dirty="0">
                <a:solidFill>
                  <a:schemeClr val="tx2"/>
                </a:solidFill>
              </a:rPr>
              <a:t>Something to remember</a:t>
            </a:r>
            <a:r>
              <a:rPr lang="en-US" sz="3200" dirty="0">
                <a:solidFill>
                  <a:schemeClr val="tx2"/>
                </a:solidFill>
              </a:rPr>
              <a:t>:</a:t>
            </a:r>
          </a:p>
          <a:p>
            <a:pPr marL="0" indent="0">
              <a:spcBef>
                <a:spcPts val="1200"/>
              </a:spcBef>
              <a:buClr>
                <a:srgbClr val="6BC21C"/>
              </a:buClr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Clr>
                <a:srgbClr val="6BC21C"/>
              </a:buClr>
            </a:pPr>
            <a:r>
              <a:rPr lang="en-US" sz="2800" dirty="0">
                <a:solidFill>
                  <a:schemeClr val="tx2"/>
                </a:solidFill>
              </a:rPr>
              <a:t>Budget Checking occurs for the combined FOP upon creating entries against the FOP</a:t>
            </a:r>
          </a:p>
          <a:p>
            <a:pPr>
              <a:spcBef>
                <a:spcPts val="1200"/>
              </a:spcBef>
              <a:buClr>
                <a:srgbClr val="6BC21C"/>
              </a:buClr>
            </a:pPr>
            <a:r>
              <a:rPr lang="en-US" sz="2800" dirty="0">
                <a:solidFill>
                  <a:schemeClr val="tx2"/>
                </a:solidFill>
              </a:rPr>
              <a:t>Account is “ignored” which allows you to be overspent in one account (e.g. Printing) and under spent in another (e.g. Telephone, Equipment rental)</a:t>
            </a:r>
          </a:p>
        </p:txBody>
      </p:sp>
    </p:spTree>
    <p:extLst>
      <p:ext uri="{BB962C8B-B14F-4D97-AF65-F5344CB8AC3E}">
        <p14:creationId xmlns:p14="http://schemas.microsoft.com/office/powerpoint/2010/main" val="10856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8" y="1468145"/>
            <a:ext cx="8959834" cy="542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0667" y="2514600"/>
            <a:ext cx="8959835" cy="172410"/>
          </a:xfrm>
          <a:prstGeom prst="rect">
            <a:avLst/>
          </a:prstGeom>
          <a:noFill/>
          <a:ln>
            <a:solidFill>
              <a:srgbClr val="3B4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0667" y="2047875"/>
            <a:ext cx="8959836" cy="152400"/>
          </a:xfrm>
          <a:prstGeom prst="rect">
            <a:avLst/>
          </a:prstGeom>
          <a:noFill/>
          <a:ln>
            <a:solidFill>
              <a:srgbClr val="3B4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0668" y="5943600"/>
            <a:ext cx="8959834" cy="152400"/>
          </a:xfrm>
          <a:prstGeom prst="rect">
            <a:avLst/>
          </a:prstGeom>
          <a:noFill/>
          <a:ln>
            <a:solidFill>
              <a:srgbClr val="3B4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61309" y="2222212"/>
            <a:ext cx="1370240" cy="292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300" b="1" dirty="0">
                <a:solidFill>
                  <a:srgbClr val="020CCD"/>
                </a:solidFill>
              </a:rPr>
              <a:t>under spent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75608" y="1694054"/>
            <a:ext cx="1244893" cy="292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300" b="1" dirty="0">
                <a:solidFill>
                  <a:srgbClr val="020CCD"/>
                </a:solidFill>
              </a:rPr>
              <a:t>overspent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024795" y="5650611"/>
            <a:ext cx="1406754" cy="292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300" b="1" dirty="0">
                <a:solidFill>
                  <a:srgbClr val="020CCD"/>
                </a:solidFill>
              </a:rPr>
              <a:t>overspent</a:t>
            </a:r>
          </a:p>
        </p:txBody>
      </p:sp>
    </p:spTree>
    <p:extLst>
      <p:ext uri="{BB962C8B-B14F-4D97-AF65-F5344CB8AC3E}">
        <p14:creationId xmlns:p14="http://schemas.microsoft.com/office/powerpoint/2010/main" val="18514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9" grpId="0" animBg="1"/>
      <p:bldP spid="8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Banner Finance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233248"/>
              </p:ext>
            </p:extLst>
          </p:nvPr>
        </p:nvGraphicFramePr>
        <p:xfrm>
          <a:off x="487363" y="1649412"/>
          <a:ext cx="914400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20787" y="4953000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</a:rPr>
              <a:t>Structure of Banner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7073662" cy="568960"/>
          </a:xfrm>
        </p:spPr>
        <p:txBody>
          <a:bodyPr/>
          <a:lstStyle/>
          <a:p>
            <a:r>
              <a:rPr lang="en-US" dirty="0"/>
              <a:t>What is Aurora Finance?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7" y="1447801"/>
            <a:ext cx="9162098" cy="5867400"/>
          </a:xfrm>
        </p:spPr>
        <p:txBody>
          <a:bodyPr/>
          <a:lstStyle/>
          <a:p>
            <a:pPr>
              <a:buClr>
                <a:srgbClr val="7DD503"/>
              </a:buClr>
              <a:buNone/>
            </a:pPr>
            <a:r>
              <a:rPr lang="en-US" sz="2200" b="1" dirty="0">
                <a:solidFill>
                  <a:srgbClr val="020CCD"/>
                </a:solidFill>
              </a:rPr>
              <a:t>Aurora Finance  </a:t>
            </a:r>
            <a:r>
              <a:rPr lang="en-US" sz="2200" dirty="0">
                <a:solidFill>
                  <a:schemeClr val="tx2"/>
                </a:solidFill>
              </a:rPr>
              <a:t>is the University of Manitoba’s fully integrated suite of  administrative application software for financial management.</a:t>
            </a:r>
          </a:p>
          <a:p>
            <a:pPr marL="914403" lvl="1" indent="-487682">
              <a:spcAft>
                <a:spcPts val="0"/>
              </a:spcAft>
              <a:buClr>
                <a:srgbClr val="6BC21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Every accounting transaction and associated detail is recorded and reported within the system </a:t>
            </a:r>
          </a:p>
          <a:p>
            <a:pPr marL="914403" lvl="1" indent="-487682">
              <a:spcAft>
                <a:spcPts val="0"/>
              </a:spcAft>
              <a:buClr>
                <a:srgbClr val="6BC21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There are 5 primary Financial Applications</a:t>
            </a:r>
          </a:p>
          <a:p>
            <a:pPr marL="1341125" lvl="2" indent="-487682">
              <a:spcBef>
                <a:spcPts val="0"/>
              </a:spcBef>
              <a:spcAft>
                <a:spcPts val="0"/>
              </a:spcAft>
              <a:buClr>
                <a:srgbClr val="6BC21C"/>
              </a:buClr>
              <a:buSzPct val="100000"/>
            </a:pPr>
            <a:r>
              <a:rPr lang="en-US" sz="2200" dirty="0">
                <a:solidFill>
                  <a:schemeClr val="tx2"/>
                </a:solidFill>
              </a:rPr>
              <a:t>BANNER Administrative Forms</a:t>
            </a:r>
          </a:p>
          <a:p>
            <a:pPr marL="1828807" lvl="3" indent="-487682">
              <a:spcBef>
                <a:spcPts val="0"/>
              </a:spcBef>
              <a:spcAft>
                <a:spcPts val="600"/>
              </a:spcAft>
              <a:buClr>
                <a:srgbClr val="6BC21C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00"/>
                </a:solidFill>
              </a:rPr>
              <a:t>Core systems for Finance and Student information (G/L)</a:t>
            </a:r>
          </a:p>
          <a:p>
            <a:pPr marL="1341125" lvl="2" indent="-487682">
              <a:spcBef>
                <a:spcPts val="0"/>
              </a:spcBef>
              <a:spcAft>
                <a:spcPts val="0"/>
              </a:spcAft>
              <a:buClr>
                <a:srgbClr val="6BC21C"/>
              </a:buClr>
              <a:buSzPct val="100000"/>
            </a:pPr>
            <a:r>
              <a:rPr lang="en-US" sz="2200" dirty="0">
                <a:solidFill>
                  <a:schemeClr val="tx2"/>
                </a:solidFill>
              </a:rPr>
              <a:t>FAST (Financial Administrative Support Tool)</a:t>
            </a:r>
          </a:p>
          <a:p>
            <a:pPr marL="1684025" lvl="3" indent="-342900">
              <a:spcBef>
                <a:spcPts val="0"/>
              </a:spcBef>
              <a:spcAft>
                <a:spcPts val="600"/>
              </a:spcAft>
              <a:buClr>
                <a:srgbClr val="6BC21C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00"/>
                </a:solidFill>
              </a:rPr>
              <a:t>Financial reporting, budget transfer and external invoice tool</a:t>
            </a:r>
          </a:p>
          <a:p>
            <a:pPr marL="1341125" lvl="2" indent="-487682">
              <a:spcBef>
                <a:spcPts val="0"/>
              </a:spcBef>
              <a:spcAft>
                <a:spcPts val="0"/>
              </a:spcAft>
              <a:buClr>
                <a:srgbClr val="6BC21C"/>
              </a:buClr>
              <a:buSzPct val="100000"/>
            </a:pPr>
            <a:r>
              <a:rPr lang="en-US" sz="2200" dirty="0">
                <a:solidFill>
                  <a:schemeClr val="tx2"/>
                </a:solidFill>
              </a:rPr>
              <a:t>Concur </a:t>
            </a:r>
          </a:p>
          <a:p>
            <a:pPr marL="1828807" lvl="3" indent="-487682">
              <a:spcBef>
                <a:spcPts val="0"/>
              </a:spcBef>
              <a:spcAft>
                <a:spcPts val="600"/>
              </a:spcAft>
              <a:buClr>
                <a:srgbClr val="6BC21C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00"/>
                </a:solidFill>
              </a:rPr>
              <a:t>Travel &amp; Expense Management System</a:t>
            </a:r>
          </a:p>
          <a:p>
            <a:pPr marL="1341125" lvl="2" indent="-487682">
              <a:spcBef>
                <a:spcPts val="0"/>
              </a:spcBef>
              <a:spcAft>
                <a:spcPts val="0"/>
              </a:spcAft>
              <a:buClr>
                <a:srgbClr val="6BC21C"/>
              </a:buClr>
              <a:buSzPct val="100000"/>
            </a:pPr>
            <a:r>
              <a:rPr lang="en-US" sz="2200" dirty="0">
                <a:solidFill>
                  <a:schemeClr val="tx2"/>
                </a:solidFill>
              </a:rPr>
              <a:t>EPIC</a:t>
            </a:r>
          </a:p>
          <a:p>
            <a:pPr marL="1828807" lvl="3" indent="-487682">
              <a:spcBef>
                <a:spcPts val="0"/>
              </a:spcBef>
              <a:spcAft>
                <a:spcPts val="600"/>
              </a:spcAft>
              <a:buClr>
                <a:srgbClr val="6BC21C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00"/>
                </a:solidFill>
              </a:rPr>
              <a:t>E-Procurement system for purchases &amp; payments</a:t>
            </a:r>
          </a:p>
          <a:p>
            <a:pPr marL="1341125" lvl="2" indent="-487682">
              <a:spcBef>
                <a:spcPts val="0"/>
              </a:spcBef>
              <a:spcAft>
                <a:spcPts val="0"/>
              </a:spcAft>
              <a:buClr>
                <a:srgbClr val="6BC21C"/>
              </a:buClr>
              <a:buSzPct val="100000"/>
            </a:pPr>
            <a:r>
              <a:rPr lang="en-US" sz="2200" dirty="0">
                <a:solidFill>
                  <a:schemeClr val="tx2"/>
                </a:solidFill>
              </a:rPr>
              <a:t>UMPlan</a:t>
            </a:r>
          </a:p>
          <a:p>
            <a:pPr marL="1828807" lvl="3" indent="-487682">
              <a:spcBef>
                <a:spcPts val="0"/>
              </a:spcBef>
              <a:spcAft>
                <a:spcPts val="600"/>
              </a:spcAft>
              <a:buClr>
                <a:srgbClr val="6BC21C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00"/>
                </a:solidFill>
              </a:rPr>
              <a:t>Planning and Budgeting tool</a:t>
            </a:r>
          </a:p>
          <a:p>
            <a:pPr marL="1341125" lvl="2" indent="-487682">
              <a:spcBef>
                <a:spcPts val="0"/>
              </a:spcBef>
              <a:spcAft>
                <a:spcPts val="600"/>
              </a:spcAft>
              <a:buClr>
                <a:srgbClr val="6BC21C"/>
              </a:buClr>
              <a:buSzPct val="70000"/>
            </a:pPr>
            <a:endParaRPr lang="en-US" dirty="0">
              <a:solidFill>
                <a:srgbClr val="008000"/>
              </a:solidFill>
            </a:endParaRPr>
          </a:p>
          <a:p>
            <a:pPr marL="1828807" lvl="3" indent="-487682">
              <a:spcBef>
                <a:spcPts val="0"/>
              </a:spcBef>
              <a:spcAft>
                <a:spcPts val="600"/>
              </a:spcAft>
              <a:buClr>
                <a:srgbClr val="6BC21C"/>
              </a:buClr>
              <a:buSzPct val="70000"/>
            </a:pPr>
            <a:endParaRPr lang="en-US" dirty="0">
              <a:solidFill>
                <a:srgbClr val="008000"/>
              </a:solidFill>
            </a:endParaRPr>
          </a:p>
          <a:p>
            <a:pPr marL="1341125" lvl="3" indent="0">
              <a:spcAft>
                <a:spcPts val="600"/>
              </a:spcAft>
              <a:buClr>
                <a:srgbClr val="6BC21C"/>
              </a:buClr>
              <a:buSzPct val="100000"/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3" name="~PP2717.WAV">
            <a:hlinkClick r:id="" action="ppaction://media"/>
          </p:cNvPr>
          <p:cNvPicPr>
            <a:picLocks noRot="1" noChangeAspect="1"/>
          </p:cNvPicPr>
          <p:nvPr>
            <a:wavAudioFile r:embed="rId2" name="~PP2717.WAV"/>
          </p:nvPr>
        </p:nvPicPr>
        <p:blipFill>
          <a:blip r:embed="rId5" cstate="print"/>
          <a:stretch>
            <a:fillRect/>
          </a:stretch>
        </p:blipFill>
        <p:spPr>
          <a:xfrm>
            <a:off x="9069387" y="4114800"/>
            <a:ext cx="304800" cy="278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Acronym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7387" y="1828800"/>
            <a:ext cx="8305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Grant Code Inquiry Page</a:t>
            </a:r>
          </a:p>
          <a:p>
            <a:pPr algn="ctr"/>
            <a:r>
              <a:rPr lang="en-US" sz="5000" b="1" dirty="0">
                <a:solidFill>
                  <a:srgbClr val="020CCD"/>
                </a:solidFill>
              </a:rPr>
              <a:t>FRIGRNT</a:t>
            </a:r>
          </a:p>
        </p:txBody>
      </p:sp>
      <p:sp>
        <p:nvSpPr>
          <p:cNvPr id="5" name="Rectangle 4"/>
          <p:cNvSpPr/>
          <p:nvPr/>
        </p:nvSpPr>
        <p:spPr>
          <a:xfrm>
            <a:off x="915987" y="3468231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7DD503"/>
              </a:buClr>
              <a:buFont typeface="Courier New" pitchFamily="49" charset="0"/>
              <a:buChar char="o"/>
            </a:pPr>
            <a:r>
              <a:rPr lang="en-US" sz="3000" dirty="0">
                <a:solidFill>
                  <a:schemeClr val="tx2"/>
                </a:solidFill>
              </a:rPr>
              <a:t>F – Financial System</a:t>
            </a:r>
          </a:p>
          <a:p>
            <a:pPr marL="457200" indent="-457200">
              <a:spcAft>
                <a:spcPts val="600"/>
              </a:spcAft>
              <a:buClr>
                <a:srgbClr val="7DD503"/>
              </a:buClr>
              <a:buFont typeface="Courier New" pitchFamily="49" charset="0"/>
              <a:buChar char="o"/>
            </a:pPr>
            <a:r>
              <a:rPr lang="en-US" sz="3000" dirty="0">
                <a:solidFill>
                  <a:schemeClr val="tx2"/>
                </a:solidFill>
              </a:rPr>
              <a:t>R – Research Account Module</a:t>
            </a:r>
          </a:p>
          <a:p>
            <a:pPr marL="457200" indent="-457200">
              <a:spcAft>
                <a:spcPts val="1200"/>
              </a:spcAft>
              <a:buClr>
                <a:srgbClr val="7DD503"/>
              </a:buClr>
              <a:buFont typeface="Courier New" pitchFamily="49" charset="0"/>
              <a:buChar char="o"/>
            </a:pPr>
            <a:r>
              <a:rPr lang="en-US" sz="3000" dirty="0">
                <a:solidFill>
                  <a:schemeClr val="tx2"/>
                </a:solidFill>
              </a:rPr>
              <a:t>I – Type of Page – Query or “Informational”</a:t>
            </a:r>
          </a:p>
          <a:p>
            <a:pPr marL="457200" indent="-457200">
              <a:spcAft>
                <a:spcPts val="600"/>
              </a:spcAft>
              <a:buClr>
                <a:srgbClr val="7DD503"/>
              </a:buClr>
              <a:buFont typeface="Courier New" pitchFamily="49" charset="0"/>
              <a:buChar char="o"/>
            </a:pPr>
            <a:r>
              <a:rPr lang="en-US" sz="3000" dirty="0">
                <a:solidFill>
                  <a:schemeClr val="tx2"/>
                </a:solidFill>
              </a:rPr>
              <a:t>GRNT – shortened version of page name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Acronym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7387" y="1828800"/>
            <a:ext cx="8305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Fund Organization Responsibility Tracking</a:t>
            </a:r>
          </a:p>
          <a:p>
            <a:pPr algn="ctr"/>
            <a:r>
              <a:rPr lang="en-US" sz="5000" b="1" dirty="0">
                <a:solidFill>
                  <a:srgbClr val="020CCD"/>
                </a:solidFill>
              </a:rPr>
              <a:t>FYMFORS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9787" y="42672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7DD503"/>
              </a:buClr>
              <a:buFont typeface="Courier New" pitchFamily="49" charset="0"/>
              <a:buChar char="o"/>
            </a:pPr>
            <a:r>
              <a:rPr lang="en-US" sz="3000" dirty="0">
                <a:solidFill>
                  <a:schemeClr val="tx2"/>
                </a:solidFill>
              </a:rPr>
              <a:t>Use to query financial authorities on a fund, for a department/organization code</a:t>
            </a:r>
          </a:p>
        </p:txBody>
      </p:sp>
    </p:spTree>
    <p:extLst>
      <p:ext uri="{BB962C8B-B14F-4D97-AF65-F5344CB8AC3E}">
        <p14:creationId xmlns:p14="http://schemas.microsoft.com/office/powerpoint/2010/main" val="24170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Authorities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6387" y="1447800"/>
            <a:ext cx="922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There are several types of Financial Authority or responsibility that can be provided to an employee of the University of Manitoba for each FOP or FA combination.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The types that exist are: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221214"/>
              </p:ext>
            </p:extLst>
          </p:nvPr>
        </p:nvGraphicFramePr>
        <p:xfrm>
          <a:off x="306387" y="2590800"/>
          <a:ext cx="9296400" cy="3611863"/>
        </p:xfrm>
        <a:graphic>
          <a:graphicData uri="http://schemas.openxmlformats.org/drawingml/2006/table">
            <a:tbl>
              <a:tblPr/>
              <a:tblGrid>
                <a:gridCol w="331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4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20CCE"/>
                          </a:solidFill>
                        </a:rPr>
                        <a:t>PS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Primary Financial Authority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The person ultimately responsible for the FOP or FA, also known as the principal investigator of a grant.  Only one person per FOP or FA combination.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47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20CCE"/>
                          </a:solidFill>
                        </a:rPr>
                        <a:t>AS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Alternate Financial Authority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50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An employee who has been given the authority by the PS to sign off on expenditures for the FOP or FA combination.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47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20CCE"/>
                          </a:solidFill>
                        </a:rPr>
                        <a:t>PM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Payroll Mail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0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Person who will receive all payroll related printed materials.  Only one person per FOP or FA combination. No financial authority rights.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47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20CCE"/>
                          </a:solidFill>
                        </a:rPr>
                        <a:t>VR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VIP Report Access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Person responsible for running the VIP payroll reports for the FOP or FA combination. No financial authority rights.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47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20CCE"/>
                          </a:solidFill>
                        </a:rPr>
                        <a:t>FS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2"/>
                          </a:solidFill>
                        </a:rPr>
                        <a:t>Financial Services Responsibility</a:t>
                      </a:r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20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 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The accountant in Financial Services responsible for the FOP or FA combination.</a:t>
                      </a:r>
                    </a:p>
                  </a:txBody>
                  <a:tcPr marL="4508" marR="4508" marT="4508" marB="4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4987" y="6705600"/>
            <a:ext cx="891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http://umanitoba.ca/admin/financial_services/budgrant/signing_authorities.html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358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8787" y="1676400"/>
            <a:ext cx="8781098" cy="5105400"/>
          </a:xfrm>
        </p:spPr>
        <p:txBody>
          <a:bodyPr/>
          <a:lstStyle/>
          <a:p>
            <a:pPr marL="342900" indent="-342900">
              <a:spcBef>
                <a:spcPts val="900"/>
              </a:spcBef>
              <a:spcAft>
                <a:spcPts val="600"/>
              </a:spcAft>
              <a:buClr>
                <a:srgbClr val="7DD503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Aurora Finance is the suite of University of Manitoba’s financial systems</a:t>
            </a:r>
          </a:p>
          <a:p>
            <a:pPr marL="342900" indent="-342900">
              <a:spcBef>
                <a:spcPts val="900"/>
              </a:spcBef>
              <a:spcAft>
                <a:spcPts val="600"/>
              </a:spcAft>
              <a:buClr>
                <a:srgbClr val="7DD503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Chart of Accounts is comprised of the FOAPAL elements</a:t>
            </a:r>
          </a:p>
          <a:p>
            <a:pPr marL="342900" indent="-342900">
              <a:spcBef>
                <a:spcPts val="900"/>
              </a:spcBef>
              <a:spcAft>
                <a:spcPts val="600"/>
              </a:spcAft>
              <a:buClr>
                <a:srgbClr val="7DD503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Access to Aurora Finance and understand basic security rules</a:t>
            </a:r>
          </a:p>
          <a:p>
            <a:pPr marL="342900" indent="-342900">
              <a:spcBef>
                <a:spcPts val="900"/>
              </a:spcBef>
              <a:spcAft>
                <a:spcPts val="600"/>
              </a:spcAft>
              <a:buClr>
                <a:srgbClr val="7DD503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Use the FAST Tool for financial reporting needs</a:t>
            </a:r>
          </a:p>
          <a:p>
            <a:pPr marL="342900" indent="-342900">
              <a:spcBef>
                <a:spcPts val="900"/>
              </a:spcBef>
              <a:spcAft>
                <a:spcPts val="600"/>
              </a:spcAft>
              <a:buClr>
                <a:srgbClr val="7DD503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How Navigation within BANNER works</a:t>
            </a:r>
          </a:p>
        </p:txBody>
      </p:sp>
    </p:spTree>
    <p:extLst>
      <p:ext uri="{BB962C8B-B14F-4D97-AF65-F5344CB8AC3E}">
        <p14:creationId xmlns:p14="http://schemas.microsoft.com/office/powerpoint/2010/main" val="172453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756775" cy="579120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spcAft>
                <a:spcPts val="1200"/>
              </a:spcAft>
              <a:buClr>
                <a:srgbClr val="7DD503"/>
              </a:buClr>
            </a:pPr>
            <a:r>
              <a:rPr lang="en-CA" sz="2800" b="1" dirty="0">
                <a:solidFill>
                  <a:schemeClr val="tx2"/>
                </a:solidFill>
              </a:rPr>
              <a:t>Need additional support?</a:t>
            </a: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CA" sz="2300" b="1" dirty="0">
                <a:solidFill>
                  <a:srgbClr val="000000"/>
                </a:solidFill>
              </a:rPr>
              <a:t>Aurora Finance Customer Service Desk </a:t>
            </a:r>
            <a:r>
              <a:rPr lang="en-CA" sz="2300" dirty="0">
                <a:solidFill>
                  <a:srgbClr val="000000"/>
                </a:solidFill>
              </a:rPr>
              <a:t>for system &amp; process support at 204-480-1001 or </a:t>
            </a:r>
            <a:r>
              <a:rPr lang="en-CA" sz="2300" dirty="0">
                <a:solidFill>
                  <a:srgbClr val="020CCE"/>
                </a:solidFill>
              </a:rPr>
              <a:t>Aurora_Finance@umanitoba.ca</a:t>
            </a:r>
            <a:r>
              <a:rPr lang="en-CA" sz="2300" dirty="0">
                <a:solidFill>
                  <a:srgbClr val="000000"/>
                </a:solidFill>
              </a:rPr>
              <a:t> </a:t>
            </a:r>
          </a:p>
          <a:p>
            <a:pPr marL="789303" lvl="1" indent="-5334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</a:rPr>
              <a:t>Visit the Aurora Finance website </a:t>
            </a:r>
            <a:br>
              <a:rPr lang="en-US" sz="23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  <a:hlinkClick r:id="rId3"/>
              </a:rPr>
              <a:t>https://umanitoba.sharepoint.com/sites/um-intranet-aurora/SitePages/aurora-finance-overview.aspx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20CCE"/>
              </a:solidFill>
            </a:endParaRPr>
          </a:p>
          <a:p>
            <a:pPr lvl="3">
              <a:buSzPct val="80000"/>
              <a:buFont typeface="Wingdings" panose="05000000000000000000" pitchFamily="2" charset="2"/>
              <a:buChar char="§"/>
              <a:tabLst>
                <a:tab pos="3086100" algn="l"/>
                <a:tab pos="3087688" algn="l"/>
              </a:tabLst>
            </a:pPr>
            <a:r>
              <a:rPr lang="en-US" sz="2300" dirty="0">
                <a:solidFill>
                  <a:schemeClr val="tx2"/>
                </a:solidFill>
              </a:rPr>
              <a:t>Aurora Chart of Accounts</a:t>
            </a:r>
          </a:p>
          <a:p>
            <a:pPr lvl="3">
              <a:buSzPct val="80000"/>
              <a:buFont typeface="Wingdings" panose="05000000000000000000" pitchFamily="2" charset="2"/>
              <a:buChar char="§"/>
              <a:tabLst>
                <a:tab pos="3086100" algn="l"/>
                <a:tab pos="3087688" algn="l"/>
              </a:tabLst>
            </a:pPr>
            <a:r>
              <a:rPr lang="en-US" sz="2300" dirty="0">
                <a:solidFill>
                  <a:schemeClr val="tx2"/>
                </a:solidFill>
              </a:rPr>
              <a:t>Training</a:t>
            </a:r>
          </a:p>
          <a:p>
            <a:pPr lvl="3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>
                <a:tab pos="3086100" algn="l"/>
                <a:tab pos="3087688" algn="l"/>
              </a:tabLst>
            </a:pPr>
            <a:r>
              <a:rPr lang="en-US" sz="2300" dirty="0">
                <a:solidFill>
                  <a:schemeClr val="tx2"/>
                </a:solidFill>
              </a:rPr>
              <a:t>Manuals/Guides and more!</a:t>
            </a: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tx2"/>
                </a:solidFill>
              </a:rPr>
              <a:t>ASK Aurora! Sessions</a:t>
            </a:r>
            <a:endParaRPr lang="en-US" sz="500" dirty="0"/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tx2"/>
                </a:solidFill>
              </a:rPr>
              <a:t>Subscribe to our client email list! </a:t>
            </a:r>
            <a:br>
              <a:rPr lang="en-US" sz="2000" dirty="0">
                <a:solidFill>
                  <a:srgbClr val="020CCE"/>
                </a:solidFill>
              </a:rPr>
            </a:br>
            <a:r>
              <a:rPr lang="en-US" sz="2000" dirty="0">
                <a:solidFill>
                  <a:srgbClr val="020CCE"/>
                </a:solidFill>
                <a:hlinkClick r:id="rId4"/>
              </a:rPr>
              <a:t>https://lists.umanitoba.ca/mailman/listinfo/aurora-finance-users</a:t>
            </a:r>
            <a:r>
              <a:rPr lang="en-US" sz="2000" dirty="0">
                <a:solidFill>
                  <a:srgbClr val="020CCE"/>
                </a:solidFill>
              </a:rPr>
              <a:t> </a:t>
            </a:r>
            <a:endParaRPr lang="en-US" sz="23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Picture 3" descr="question-mark_blue.jpg"/>
          <p:cNvPicPr>
            <a:picLocks noChangeAspect="1"/>
          </p:cNvPicPr>
          <p:nvPr/>
        </p:nvPicPr>
        <p:blipFill>
          <a:blip r:embed="rId3" cstate="print"/>
          <a:srcRect t="6400" b="2400"/>
          <a:stretch>
            <a:fillRect/>
          </a:stretch>
        </p:blipFill>
        <p:spPr bwMode="auto">
          <a:xfrm>
            <a:off x="2592387" y="1905000"/>
            <a:ext cx="4495800" cy="410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24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646" y="3007360"/>
            <a:ext cx="6667129" cy="731520"/>
          </a:xfrm>
        </p:spPr>
        <p:txBody>
          <a:bodyPr tIns="0"/>
          <a:lstStyle/>
          <a:p>
            <a:pPr algn="ctr"/>
            <a:r>
              <a:rPr lang="en-US" sz="2800" b="1" dirty="0"/>
              <a:t>Thank you!</a:t>
            </a:r>
          </a:p>
        </p:txBody>
      </p:sp>
      <p:pic>
        <p:nvPicPr>
          <p:cNvPr id="5" name="Picture 7" descr="aurora_finance.tif"/>
          <p:cNvPicPr>
            <a:picLocks noChangeAspect="1"/>
          </p:cNvPicPr>
          <p:nvPr/>
        </p:nvPicPr>
        <p:blipFill>
          <a:blip r:embed="rId4" cstate="print"/>
          <a:srcRect l="8630" t="8160" r="10827" b="8202"/>
          <a:stretch>
            <a:fillRect/>
          </a:stretch>
        </p:blipFill>
        <p:spPr bwMode="auto">
          <a:xfrm>
            <a:off x="2439195" y="4389122"/>
            <a:ext cx="4780994" cy="23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978.WAV">
            <a:hlinkClick r:id="" action="ppaction://media"/>
          </p:cNvPr>
          <p:cNvPicPr>
            <a:picLocks noRot="1" noChangeAspect="1"/>
          </p:cNvPicPr>
          <p:nvPr>
            <a:wavAudioFile r:embed="rId1" name="~PP978.WAV"/>
          </p:nvPr>
        </p:nvPicPr>
        <p:blipFill>
          <a:blip r:embed="rId5" cstate="print"/>
          <a:stretch>
            <a:fillRect/>
          </a:stretch>
        </p:blipFill>
        <p:spPr>
          <a:xfrm>
            <a:off x="9221787" y="6858000"/>
            <a:ext cx="304800" cy="27829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7073662" cy="568960"/>
          </a:xfrm>
        </p:spPr>
        <p:txBody>
          <a:bodyPr/>
          <a:lstStyle/>
          <a:p>
            <a:r>
              <a:rPr lang="en-US" sz="3200" b="1" dirty="0"/>
              <a:t>Aurora Finance Customer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1813" y="1371600"/>
            <a:ext cx="10440988" cy="5219700"/>
          </a:xfrm>
        </p:spPr>
        <p:txBody>
          <a:bodyPr/>
          <a:lstStyle/>
          <a:p>
            <a:pPr marL="426721" lvl="1" indent="0" algn="ctr">
              <a:spcAft>
                <a:spcPts val="600"/>
              </a:spcAft>
              <a:buClr>
                <a:srgbClr val="6BC21C"/>
              </a:buClr>
              <a:buSzPct val="100000"/>
              <a:buNone/>
            </a:pPr>
            <a:r>
              <a:rPr lang="en-US" sz="2600" dirty="0">
                <a:solidFill>
                  <a:schemeClr val="tx2"/>
                </a:solidFill>
              </a:rPr>
              <a:t>Aurora Finance Customer Service provides Customer Service, Access &amp; Training for the Aurora Finance financial systems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3" name="~PP2717.WAV">
            <a:hlinkClick r:id="" action="ppaction://media"/>
          </p:cNvPr>
          <p:cNvPicPr>
            <a:picLocks noRot="1" noChangeAspect="1"/>
          </p:cNvPicPr>
          <p:nvPr>
            <a:wavAudioFile r:embed="rId2" name="~PP2717.WAV"/>
          </p:nvPr>
        </p:nvPicPr>
        <p:blipFill>
          <a:blip r:embed="rId5" cstate="print"/>
          <a:stretch>
            <a:fillRect/>
          </a:stretch>
        </p:blipFill>
        <p:spPr>
          <a:xfrm>
            <a:off x="9069387" y="4114800"/>
            <a:ext cx="304800" cy="278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D517AE-477C-4FCB-9690-4C3179178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775" y="2209800"/>
            <a:ext cx="5103812" cy="4970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5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6399211" y="3276600"/>
            <a:ext cx="3132136" cy="2655957"/>
          </a:xfrm>
          <a:prstGeom prst="star5">
            <a:avLst/>
          </a:prstGeom>
          <a:solidFill>
            <a:srgbClr val="7DD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Aurora Finance Training</a:t>
            </a:r>
            <a:endParaRPr lang="en-US" sz="3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0187" y="1371600"/>
            <a:ext cx="9526588" cy="5791200"/>
          </a:xfrm>
        </p:spPr>
        <p:txBody>
          <a:bodyPr/>
          <a:lstStyle/>
          <a:p>
            <a:pPr marL="731838" lvl="1" indent="-457200">
              <a:spcBef>
                <a:spcPts val="0"/>
              </a:spcBef>
              <a:spcAft>
                <a:spcPts val="100"/>
              </a:spcAft>
              <a:buClr>
                <a:srgbClr val="7DD50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</a:rPr>
              <a:t>Banner &amp; FAST Training</a:t>
            </a:r>
          </a:p>
          <a:p>
            <a:pPr marL="1139825" lvl="2" indent="-457200">
              <a:spcBef>
                <a:spcPts val="0"/>
              </a:spcBef>
              <a:spcAft>
                <a:spcPts val="1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Introduction to Aurora Finance</a:t>
            </a:r>
          </a:p>
          <a:p>
            <a:pPr marL="1139825" lvl="2" indent="-457200">
              <a:spcBef>
                <a:spcPts val="0"/>
              </a:spcBef>
              <a:spcAft>
                <a:spcPts val="1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Aurora For Researchers</a:t>
            </a:r>
          </a:p>
          <a:p>
            <a:pPr marL="1139825" lvl="2" indent="-457200">
              <a:spcBef>
                <a:spcPts val="0"/>
              </a:spcBef>
              <a:spcAft>
                <a:spcPts val="1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BANNER Navigation Fundamentals</a:t>
            </a:r>
          </a:p>
          <a:p>
            <a:pPr marL="1139825" lvl="2" indent="-457200">
              <a:spcBef>
                <a:spcPts val="0"/>
              </a:spcBef>
              <a:spcAft>
                <a:spcPts val="1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Journal Entries &amp; Interdepartmental Charges (JE’s &amp; IDC’s)</a:t>
            </a:r>
          </a:p>
          <a:p>
            <a:pPr marL="1139825" lvl="2" indent="-457200">
              <a:spcBef>
                <a:spcPts val="0"/>
              </a:spcBef>
              <a:spcAft>
                <a:spcPts val="1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Advanced FAST</a:t>
            </a:r>
          </a:p>
          <a:p>
            <a:pPr marL="1139825" lvl="2" indent="-457200">
              <a:spcBef>
                <a:spcPts val="0"/>
              </a:spcBef>
              <a:spcAft>
                <a:spcPts val="1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External Invoicing (FAST A/R)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Budget Transfers</a:t>
            </a:r>
          </a:p>
          <a:p>
            <a:pPr marL="617538" lvl="1" indent="-342900">
              <a:spcBef>
                <a:spcPts val="0"/>
              </a:spcBef>
              <a:spcAft>
                <a:spcPts val="100"/>
              </a:spcAft>
              <a:buClr>
                <a:srgbClr val="7DD50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</a:rPr>
              <a:t>Concur</a:t>
            </a:r>
          </a:p>
          <a:p>
            <a:pPr marL="1139825" lvl="2" indent="-457200">
              <a:spcBef>
                <a:spcPts val="0"/>
              </a:spcBef>
              <a:spcAft>
                <a:spcPts val="1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Travel and Expense Management</a:t>
            </a:r>
          </a:p>
          <a:p>
            <a:pPr marL="731838" lvl="1" indent="-457200">
              <a:spcBef>
                <a:spcPts val="0"/>
              </a:spcBef>
              <a:spcAft>
                <a:spcPts val="100"/>
              </a:spcAft>
              <a:buClr>
                <a:srgbClr val="7DD50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</a:rPr>
              <a:t>EPIC</a:t>
            </a:r>
          </a:p>
          <a:p>
            <a:pPr marL="1139825" lvl="2" indent="-457200">
              <a:spcBef>
                <a:spcPts val="0"/>
              </a:spcBef>
              <a:spcAft>
                <a:spcPts val="1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Introduction to EPIC</a:t>
            </a:r>
          </a:p>
          <a:p>
            <a:pPr marL="1139825" lvl="2" indent="-457200">
              <a:spcBef>
                <a:spcPts val="0"/>
              </a:spcBef>
              <a:spcAft>
                <a:spcPts val="1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EPIC – After the Order</a:t>
            </a:r>
          </a:p>
          <a:p>
            <a:pPr marL="1139825" lvl="2" indent="-457200">
              <a:spcBef>
                <a:spcPts val="0"/>
              </a:spcBef>
              <a:spcAft>
                <a:spcPts val="100"/>
              </a:spcAft>
              <a:buClr>
                <a:srgbClr val="7DD503"/>
              </a:buClr>
            </a:pPr>
            <a:r>
              <a:rPr lang="en-US" sz="2200" dirty="0">
                <a:solidFill>
                  <a:schemeClr val="tx2"/>
                </a:solidFill>
              </a:rPr>
              <a:t>EPIC Contracts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endParaRPr lang="en-US" sz="2200" dirty="0">
              <a:solidFill>
                <a:schemeClr val="tx2"/>
              </a:solidFill>
            </a:endParaRP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endParaRPr lang="en-US" sz="2200" dirty="0"/>
          </a:p>
          <a:p>
            <a:pPr marL="682625" lvl="2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200" dirty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marL="533400" lvl="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0133" y="4267200"/>
            <a:ext cx="1407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2"/>
                </a:solidFill>
              </a:rPr>
              <a:t>How many certificates can you achieve?</a:t>
            </a:r>
          </a:p>
        </p:txBody>
      </p:sp>
    </p:spTree>
    <p:extLst>
      <p:ext uri="{BB962C8B-B14F-4D97-AF65-F5344CB8AC3E}">
        <p14:creationId xmlns:p14="http://schemas.microsoft.com/office/powerpoint/2010/main" val="16932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pic>
        <p:nvPicPr>
          <p:cNvPr id="4" name="Picture 2" descr="S:\Fin_Sys\Aurora Finance\AF Training\Images\System Overview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7" y="1600200"/>
            <a:ext cx="7467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7073662" cy="568960"/>
          </a:xfrm>
        </p:spPr>
        <p:txBody>
          <a:bodyPr/>
          <a:lstStyle/>
          <a:p>
            <a:r>
              <a:rPr lang="en-US" sz="4000" dirty="0"/>
              <a:t>U of M Finance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381761"/>
            <a:ext cx="8781098" cy="5247639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6BC21C"/>
              </a:buClr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rgbClr val="6BC21C"/>
              </a:buClr>
              <a:buNone/>
            </a:pPr>
            <a:r>
              <a:rPr lang="en-US" sz="3200" b="1" dirty="0">
                <a:solidFill>
                  <a:schemeClr val="tx2"/>
                </a:solidFill>
              </a:rPr>
              <a:t>The Chart of Accounts is </a:t>
            </a:r>
            <a:r>
              <a:rPr lang="en-US" sz="2600" dirty="0">
                <a:solidFill>
                  <a:schemeClr val="tx2"/>
                </a:solidFill>
              </a:rPr>
              <a:t>a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series of codes used to account for every financial transaction that occurs at the University.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88062"/>
              </p:ext>
            </p:extLst>
          </p:nvPr>
        </p:nvGraphicFramePr>
        <p:xfrm>
          <a:off x="2058987" y="3886203"/>
          <a:ext cx="5257800" cy="2514597"/>
        </p:xfrm>
        <a:graphic>
          <a:graphicData uri="http://schemas.openxmlformats.org/drawingml/2006/table">
            <a:tbl>
              <a:tblPr/>
              <a:tblGrid>
                <a:gridCol w="112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F</a:t>
                      </a:r>
                      <a:endParaRPr lang="en-US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Fund</a:t>
                      </a:r>
                      <a:endParaRPr lang="en-US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6 digits</a:t>
                      </a:r>
                      <a:endParaRPr lang="en-US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27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8000"/>
                          </a:solidFill>
                          <a:effectLst/>
                        </a:rPr>
                        <a:t>O</a:t>
                      </a:r>
                      <a:endParaRPr lang="en-US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Organization</a:t>
                      </a:r>
                      <a:endParaRPr lang="en-US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8000"/>
                          </a:solidFill>
                          <a:effectLst/>
                        </a:rPr>
                        <a:t>6 digits</a:t>
                      </a:r>
                      <a:endParaRPr lang="en-US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8000"/>
                          </a:solidFill>
                          <a:effectLst/>
                        </a:rPr>
                        <a:t>A</a:t>
                      </a:r>
                      <a:endParaRPr lang="en-US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Account</a:t>
                      </a:r>
                      <a:endParaRPr lang="en-US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6 digits</a:t>
                      </a:r>
                      <a:endParaRPr lang="en-US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3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8000"/>
                          </a:solidFill>
                          <a:effectLst/>
                        </a:rPr>
                        <a:t>P</a:t>
                      </a:r>
                      <a:endParaRPr lang="en-US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Program</a:t>
                      </a:r>
                      <a:endParaRPr lang="en-US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4 digits</a:t>
                      </a:r>
                      <a:endParaRPr lang="en-US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7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8000"/>
                          </a:solidFill>
                          <a:effectLst/>
                        </a:rPr>
                        <a:t>A</a:t>
                      </a:r>
                      <a:endParaRPr lang="en-US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8000"/>
                          </a:solidFill>
                          <a:effectLst/>
                        </a:rPr>
                        <a:t>Activity</a:t>
                      </a:r>
                      <a:endParaRPr lang="en-US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6 digits</a:t>
                      </a:r>
                      <a:endParaRPr lang="en-US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8000"/>
                          </a:solidFill>
                          <a:effectLst/>
                        </a:rPr>
                        <a:t>L</a:t>
                      </a:r>
                      <a:endParaRPr lang="en-US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8000"/>
                          </a:solidFill>
                          <a:effectLst/>
                        </a:rPr>
                        <a:t>Location</a:t>
                      </a:r>
                      <a:endParaRPr lang="en-US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effectLst/>
                        </a:rPr>
                        <a:t>6 digits</a:t>
                      </a:r>
                      <a:endParaRPr lang="en-US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8786" y="2971800"/>
            <a:ext cx="90677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University’s new Chart of Accounts consists of six elements commonly referred to as a </a:t>
            </a:r>
            <a:r>
              <a:rPr lang="en-US" b="1" dirty="0">
                <a:solidFill>
                  <a:schemeClr val="tx2"/>
                </a:solidFill>
              </a:rPr>
              <a:t>FOAPAL</a:t>
            </a:r>
            <a:r>
              <a:rPr lang="en-US" dirty="0">
                <a:solidFill>
                  <a:schemeClr val="tx2"/>
                </a:solidFill>
              </a:rPr>
              <a:t>. The acronym is broken down as follows: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7073662" cy="568960"/>
          </a:xfrm>
        </p:spPr>
        <p:txBody>
          <a:bodyPr/>
          <a:lstStyle/>
          <a:p>
            <a:r>
              <a:rPr lang="en-US" sz="4000" dirty="0"/>
              <a:t>U of M Finance Terminology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587" y="1344335"/>
            <a:ext cx="89154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20CCD"/>
                </a:solidFill>
              </a:rPr>
              <a:t>Fund</a:t>
            </a:r>
            <a:endParaRPr lang="en-US" sz="2200" dirty="0">
              <a:solidFill>
                <a:srgbClr val="020CCD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    Used for identifying the </a:t>
            </a:r>
            <a:r>
              <a:rPr lang="en-US" sz="2200" b="1" i="1" dirty="0">
                <a:solidFill>
                  <a:schemeClr val="tx2"/>
                </a:solidFill>
              </a:rPr>
              <a:t>source</a:t>
            </a:r>
            <a:r>
              <a:rPr lang="en-US" sz="1800" b="1" i="1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of funds. Examples are Operating, Research, 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    Endowment, etc. </a:t>
            </a:r>
          </a:p>
          <a:p>
            <a:r>
              <a:rPr lang="en-US" sz="2200" b="1" dirty="0">
                <a:solidFill>
                  <a:srgbClr val="020CCD"/>
                </a:solidFill>
              </a:rPr>
              <a:t>Organization</a:t>
            </a:r>
          </a:p>
          <a:p>
            <a:r>
              <a:rPr lang="en-US" sz="1800" dirty="0">
                <a:solidFill>
                  <a:schemeClr val="tx2"/>
                </a:solidFill>
              </a:rPr>
              <a:t>    Identifies </a:t>
            </a:r>
            <a:r>
              <a:rPr lang="en-US" sz="2200" b="1" i="1" dirty="0">
                <a:solidFill>
                  <a:schemeClr val="tx2"/>
                </a:solidFill>
              </a:rPr>
              <a:t>who</a:t>
            </a:r>
            <a:r>
              <a:rPr lang="en-US" sz="1800" b="1" i="1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spent the money. Usually a unit of budget responsibility and/or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    department(s) within an institution. This can be a faculty, school, department or  </a:t>
            </a:r>
          </a:p>
          <a:p>
            <a:r>
              <a:rPr lang="en-US" sz="1800" dirty="0">
                <a:solidFill>
                  <a:schemeClr val="tx2"/>
                </a:solidFill>
              </a:rPr>
              <a:t>    administrative unit. </a:t>
            </a:r>
          </a:p>
          <a:p>
            <a:r>
              <a:rPr lang="en-US" sz="2200" b="1" dirty="0">
                <a:solidFill>
                  <a:srgbClr val="020CCD"/>
                </a:solidFill>
              </a:rPr>
              <a:t>Account</a:t>
            </a:r>
          </a:p>
          <a:p>
            <a:r>
              <a:rPr lang="en-US" sz="1800" dirty="0">
                <a:solidFill>
                  <a:schemeClr val="tx2"/>
                </a:solidFill>
              </a:rPr>
              <a:t>    Identifies </a:t>
            </a:r>
            <a:r>
              <a:rPr lang="en-US" sz="2200" b="1" i="1" dirty="0">
                <a:solidFill>
                  <a:schemeClr val="tx2"/>
                </a:solidFill>
              </a:rPr>
              <a:t>what</a:t>
            </a:r>
            <a:r>
              <a:rPr lang="en-US" sz="1800" b="1" i="1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the money was spent on, the type of revenue, and also used to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    define assets and liabilities. </a:t>
            </a:r>
          </a:p>
          <a:p>
            <a:r>
              <a:rPr lang="en-US" sz="2200" b="1" dirty="0">
                <a:solidFill>
                  <a:srgbClr val="020CCD"/>
                </a:solidFill>
              </a:rPr>
              <a:t>Program</a:t>
            </a:r>
          </a:p>
          <a:p>
            <a:r>
              <a:rPr lang="en-US" sz="1800" dirty="0">
                <a:solidFill>
                  <a:schemeClr val="tx2"/>
                </a:solidFill>
              </a:rPr>
              <a:t>    Classifies the revenue or expense as defined by the</a:t>
            </a:r>
            <a:r>
              <a:rPr lang="en-US" sz="1800" b="1" i="1" dirty="0">
                <a:solidFill>
                  <a:schemeClr val="tx2"/>
                </a:solidFill>
              </a:rPr>
              <a:t> </a:t>
            </a:r>
            <a:r>
              <a:rPr lang="en-US" sz="2200" b="1" i="1" dirty="0">
                <a:solidFill>
                  <a:schemeClr val="tx2"/>
                </a:solidFill>
              </a:rPr>
              <a:t>purpose</a:t>
            </a:r>
            <a:r>
              <a:rPr lang="en-US" sz="1800" b="1" i="1" dirty="0">
                <a:solidFill>
                  <a:schemeClr val="tx2"/>
                </a:solidFill>
              </a:rPr>
              <a:t> of your Unit or  </a:t>
            </a:r>
          </a:p>
          <a:p>
            <a:r>
              <a:rPr lang="en-US" sz="1800" b="1" i="1" dirty="0">
                <a:solidFill>
                  <a:schemeClr val="tx2"/>
                </a:solidFill>
              </a:rPr>
              <a:t>    Grant</a:t>
            </a:r>
            <a:r>
              <a:rPr lang="en-US" sz="1800" dirty="0">
                <a:solidFill>
                  <a:schemeClr val="tx2"/>
                </a:solidFill>
              </a:rPr>
              <a:t>. </a:t>
            </a:r>
          </a:p>
          <a:p>
            <a:r>
              <a:rPr lang="en-US" sz="2200" b="1" dirty="0">
                <a:solidFill>
                  <a:srgbClr val="020CCD"/>
                </a:solidFill>
              </a:rPr>
              <a:t>Activity</a:t>
            </a:r>
          </a:p>
          <a:p>
            <a:r>
              <a:rPr lang="en-US" sz="1800" dirty="0">
                <a:solidFill>
                  <a:schemeClr val="tx2"/>
                </a:solidFill>
              </a:rPr>
              <a:t>    Used to define unique activities such as Campus Beautification Day, Emergency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    Preparedness activities, etc. </a:t>
            </a:r>
          </a:p>
          <a:p>
            <a:r>
              <a:rPr lang="en-US" sz="2200" b="1" dirty="0">
                <a:solidFill>
                  <a:srgbClr val="020CCD"/>
                </a:solidFill>
              </a:rPr>
              <a:t>Location</a:t>
            </a:r>
          </a:p>
          <a:p>
            <a:r>
              <a:rPr lang="en-US" sz="1800" dirty="0">
                <a:solidFill>
                  <a:schemeClr val="tx2"/>
                </a:solidFill>
              </a:rPr>
              <a:t>   Optional in Aurora and cannot budget by this category. Primarily used by, but not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    limited to, the Fixed Assets module.</a:t>
            </a:r>
            <a:endParaRPr lang="en-US" sz="180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991" y="1502229"/>
            <a:ext cx="190500" cy="5105400"/>
          </a:xfrm>
          <a:prstGeom prst="rect">
            <a:avLst/>
          </a:prstGeom>
          <a:solidFill>
            <a:srgbClr val="008000">
              <a:alpha val="26000"/>
            </a:srgbClr>
          </a:solidFill>
          <a:ln cap="rnd">
            <a:solidFill>
              <a:srgbClr val="008000">
                <a:alpha val="1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7073662" cy="568960"/>
          </a:xfrm>
        </p:spPr>
        <p:txBody>
          <a:bodyPr/>
          <a:lstStyle/>
          <a:p>
            <a:r>
              <a:rPr lang="en-US" sz="4000" dirty="0"/>
              <a:t>U of M Finance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381761"/>
            <a:ext cx="8781098" cy="5781039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6BC21C"/>
              </a:buClr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rgbClr val="6BC21C"/>
              </a:buClr>
              <a:buNone/>
            </a:pPr>
            <a:r>
              <a:rPr lang="en-US" sz="3200" b="1" dirty="0">
                <a:solidFill>
                  <a:schemeClr val="tx2"/>
                </a:solidFill>
              </a:rPr>
              <a:t>FOP…What is a FOP?</a:t>
            </a:r>
          </a:p>
          <a:p>
            <a:pPr>
              <a:spcBef>
                <a:spcPts val="0"/>
              </a:spcBef>
              <a:buClr>
                <a:srgbClr val="6BC21C"/>
              </a:buClr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rgbClr val="6BC21C"/>
              </a:buClr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rgbClr val="6BC21C"/>
              </a:buClr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rgbClr val="6BC21C"/>
              </a:buClr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rgbClr val="6BC21C"/>
              </a:buClr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rgbClr val="6BC21C"/>
              </a:buClr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rgbClr val="6BC21C"/>
              </a:buClr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rgbClr val="6BC21C"/>
              </a:buClr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rgbClr val="6BC21C"/>
              </a:buClr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Clr>
                <a:srgbClr val="6BC21C"/>
              </a:buClr>
              <a:buNone/>
            </a:pPr>
            <a:endParaRPr lang="en-US" sz="3000" dirty="0">
              <a:solidFill>
                <a:schemeClr val="tx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79483"/>
              </p:ext>
            </p:extLst>
          </p:nvPr>
        </p:nvGraphicFramePr>
        <p:xfrm>
          <a:off x="687387" y="2514600"/>
          <a:ext cx="8650288" cy="3384549"/>
        </p:xfrm>
        <a:graphic>
          <a:graphicData uri="http://schemas.openxmlformats.org/drawingml/2006/table">
            <a:tbl>
              <a:tblPr firstRow="1" bandRow="1">
                <a:solidFill>
                  <a:srgbClr val="050CCD">
                    <a:alpha val="1176"/>
                  </a:srgbClr>
                </a:solidFill>
                <a:tableStyleId>{69CF1AB2-1976-4502-BF36-3FF5EA218861}</a:tableStyleId>
              </a:tblPr>
              <a:tblGrid>
                <a:gridCol w="255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4465"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tx2"/>
                          </a:solidFill>
                          <a:latin typeface="+mj-lt"/>
                        </a:rPr>
                        <a:t>F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+mj-lt"/>
                        </a:rPr>
                        <a:t>UND</a:t>
                      </a:r>
                    </a:p>
                    <a:p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  <a:t>(6 digits)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  <a:t>Identifies the</a:t>
                      </a:r>
                      <a:r>
                        <a:rPr lang="en-US" sz="24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i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source</a:t>
                      </a:r>
                      <a:r>
                        <a:rPr lang="en-US" sz="24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of funding </a:t>
                      </a:r>
                      <a:endParaRPr lang="en-US" sz="2400" b="0" i="1" baseline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r>
                        <a:rPr lang="en-US" sz="2000" b="0" i="1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0" i="1" dirty="0" err="1">
                          <a:solidFill>
                            <a:schemeClr val="tx2"/>
                          </a:solidFill>
                          <a:latin typeface="+mj-lt"/>
                        </a:rPr>
                        <a:t>eg</a:t>
                      </a:r>
                      <a:r>
                        <a:rPr lang="en-US" sz="2000" b="0" i="1" dirty="0">
                          <a:solidFill>
                            <a:schemeClr val="tx2"/>
                          </a:solidFill>
                          <a:latin typeface="+mj-lt"/>
                        </a:rPr>
                        <a:t>:</a:t>
                      </a:r>
                      <a:r>
                        <a:rPr lang="en-US" sz="2000" b="0" i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 Operating, Research, Endowment</a:t>
                      </a:r>
                      <a:endParaRPr lang="en-US" sz="2000" b="0" i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216"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tx2"/>
                          </a:solidFill>
                          <a:latin typeface="+mj-lt"/>
                        </a:rPr>
                        <a:t>O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+mj-lt"/>
                        </a:rPr>
                        <a:t>RGANIZATION</a:t>
                      </a:r>
                    </a:p>
                    <a:p>
                      <a:pPr marL="0" marR="0" indent="0" algn="l" defTabSz="9753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(6 digits)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Who spent the $$? Identifies responsibility.</a:t>
                      </a:r>
                      <a:br>
                        <a:rPr lang="en-US" sz="2400" b="0" baseline="0" dirty="0">
                          <a:solidFill>
                            <a:schemeClr val="tx2"/>
                          </a:solidFill>
                          <a:latin typeface="+mj-lt"/>
                        </a:rPr>
                      </a:br>
                      <a:r>
                        <a:rPr lang="en-US" sz="24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0" i="1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eg</a:t>
                      </a:r>
                      <a:r>
                        <a:rPr lang="en-US" sz="2000" b="0" i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:  faculty, school, department, unit</a:t>
                      </a:r>
                      <a:endParaRPr lang="en-US" sz="2000" b="0" i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6868"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tx2"/>
                          </a:solidFill>
                          <a:latin typeface="+mj-lt"/>
                        </a:rPr>
                        <a:t>P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+mj-lt"/>
                        </a:rPr>
                        <a:t>ROGRAM</a:t>
                      </a:r>
                    </a:p>
                    <a:p>
                      <a:pPr marL="0" marR="0" indent="0" algn="l" defTabSz="9753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(4 digits)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  <a:t>Classifies</a:t>
                      </a:r>
                      <a:r>
                        <a:rPr lang="en-US" sz="24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the expense or revenue according to purpose/function</a:t>
                      </a:r>
                    </a:p>
                    <a:p>
                      <a:r>
                        <a:rPr lang="en-US" sz="2000" b="0" i="1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eg</a:t>
                      </a:r>
                      <a:r>
                        <a:rPr lang="en-US" sz="2000" b="0" i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:  Instruction, Research, Support etc.</a:t>
                      </a:r>
                      <a:endParaRPr lang="en-US" sz="2000" b="0" i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9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lEQjI3RCIvPg0KCQk8dWljb2xvciBuYW1lPSJnbG93IiB2YWx1ZT0iMHgzNUQzMzQiLz4NCgkJPHVpY29sb3IgbmFtZT0idGV4dCIgdmFsdWU9IjB4RkZGRkZGIi8+DQoJCTx1aWNvbG9yIG5hbWU9ImxpZ2h0IiB2YWx1ZT0iMHg2RTdENTgiLz4NCgkJPHVpY29sb3IgbmFtZT0ic2hhZG93IiB2YWx1ZT0iMHgwMDAwMDAiLz4NCgkJPHVpY29sb3IgbmFtZT0iYmFja2dyb3VuZCIgdmFsdWU9IjB4N0M5NjZG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ZmFsc2UiLz4NCgkJPHVpcmVwbGFjZSBuYW1lPSJsb2dvIiB2YWx1ZT0iIi8+DQoJCTx1aXJlcGxhY2UgbmFtZT0iYmdpbWFnZSIgdmFsdWU9IiIvPg0KCQk8dWlyZXBsYWNlIG5hbWU9ImluaXRpYWx0YWIiIHZhbHVlPSJvdXRsaW5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jwvY29uZmlndXJhdGlvbj4NCg=="/>
  <p:tag name="MMPROD_UIDATA" val="&lt;database version=&quot;7.0&quot;&gt;&lt;object type=&quot;1&quot; unique_id=&quot;10001&quot;&gt;&lt;property id=&quot;20141&quot; value=&quot;FAST3.6&quot;/&gt;&lt;property id=&quot;20142&quot; value=&quot;A summary of what to expect with the .6 version of FAST Reporting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4&quot; value=&quot;S:\Fin_Sys\ROSE Training Docs\FAST3.6_pptx&quot;/&gt;&lt;property id=&quot;20250&quot; value=&quot;0&quot;/&gt;&lt;property id=&quot;20251&quot; value=&quot;0&quot;/&gt;&lt;property id=&quot;20259&quot; value=&quot;0&quot;/&gt;&lt;object type=&quot;2&quot; unique_id=&quot;10002&quot;&gt;&lt;object type=&quot;3&quot; unique_id=&quot;10003&quot;&gt;&lt;property id=&quot;20148&quot; value=&quot;5&quot;/&gt;&lt;property id=&quot;20300&quot; value=&quot;Slide 1 - &amp;quot;Hands On Introduction to..&amp;quot;&quot;/&gt;&lt;property id=&quot;20302&quot; value=&quot;0&quot;/&gt;&lt;property id=&quot;20303&quot; value=&quot;-1&quot;/&gt;&lt;property id=&quot;20307&quot; value=&quot;256&quot;/&gt;&lt;property id=&quot;20309&quot; value=&quot;-1&quot;/&gt;&lt;property id=&quot;20312&quot; value=&quot;0&quot;/&gt;&lt;/object&gt;&lt;object type=&quot;3&quot; unique_id=&quot;10004&quot;&gt;&lt;property id=&quot;20148&quot; value=&quot;5&quot;/&gt;&lt;property id=&quot;20300&quot; value=&quot;Slide 4 - &amp;quot;What is Aurora Finance?&amp;quot;&quot;/&gt;&lt;property id=&quot;20302&quot; value=&quot;0&quot;/&gt;&lt;property id=&quot;20303&quot; value=&quot;-1&quot;/&gt;&lt;property id=&quot;20307&quot; value=&quot;257&quot;/&gt;&lt;property id=&quot;20309&quot; value=&quot;-1&quot;/&gt;&lt;property id=&quot;20312&quot; value=&quot;0&quot;/&gt;&lt;/object&gt;&lt;object type=&quot;3&quot; unique_id=&quot;10020&quot;&gt;&lt;property id=&quot;20148&quot; value=&quot;5&quot;/&gt;&lt;property id=&quot;20300&quot; value=&quot;Slide 28 - &amp;quot;Thank you!&amp;quot;&quot;/&gt;&lt;property id=&quot;20302&quot; value=&quot;0&quot;/&gt;&lt;property id=&quot;20303&quot; value=&quot;-1&quot;/&gt;&lt;property id=&quot;20307&quot; value=&quot;274&quot;/&gt;&lt;property id=&quot;20309&quot; value=&quot;-1&quot;/&gt;&lt;property id=&quot;20312&quot; value=&quot;0&quot;/&gt;&lt;/object&gt;&lt;object type=&quot;3&quot; unique_id=&quot;10551&quot;&gt;&lt;property id=&quot;20148&quot; value=&quot;5&quot;/&gt;&lt;property id=&quot;20300&quot; value=&quot;Slide 5 - &amp;quot;System Overview&amp;quot;&quot;/&gt;&lt;property id=&quot;20307&quot; value=&quot;275&quot;/&gt;&lt;/object&gt;&lt;object type=&quot;3&quot; unique_id=&quot;10552&quot;&gt;&lt;property id=&quot;20148&quot; value=&quot;5&quot;/&gt;&lt;property id=&quot;20300&quot; value=&quot;Slide 6 - &amp;quot;U of M Finance Terminology&amp;quot;&quot;/&gt;&lt;property id=&quot;20307&quot; value=&quot;277&quot;/&gt;&lt;/object&gt;&lt;object type=&quot;3&quot; unique_id=&quot;10554&quot;&gt;&lt;property id=&quot;20148&quot; value=&quot;5&quot;/&gt;&lt;property id=&quot;20300&quot; value=&quot;Slide 8 - &amp;quot;U of M Finance Terminology&amp;quot;&quot;/&gt;&lt;property id=&quot;20307&quot; value=&quot;278&quot;/&gt;&lt;/object&gt;&lt;object type=&quot;3&quot; unique_id=&quot;10717&quot;&gt;&lt;property id=&quot;20148&quot; value=&quot;5&quot;/&gt;&lt;property id=&quot;20300&quot; value=&quot;Slide 23 - &amp;quot;FAST&amp;quot;&quot;/&gt;&lt;property id=&quot;20307&quot; value=&quot;280&quot;/&gt;&lt;/object&gt;&lt;object type=&quot;3&quot; unique_id=&quot;10782&quot;&gt;&lt;property id=&quot;20148&quot; value=&quot;5&quot;/&gt;&lt;property id=&quot;20300&quot; value=&quot;Slide 10 - &amp;quot;The FOAP&amp;quot;&quot;/&gt;&lt;property id=&quot;20307&quot; value=&quot;281&quot;/&gt;&lt;/object&gt;&lt;object type=&quot;3&quot; unique_id=&quot;10806&quot;&gt;&lt;property id=&quot;20148&quot; value=&quot;5&quot;/&gt;&lt;property id=&quot;20300&quot; value=&quot;Slide 2 - &amp;quot;Session Objectives&amp;quot;&quot;/&gt;&lt;property id=&quot;20307&quot; value=&quot;282&quot;/&gt;&lt;/object&gt;&lt;object type=&quot;3&quot; unique_id=&quot;11008&quot;&gt;&lt;property id=&quot;20148&quot; value=&quot;5&quot;/&gt;&lt;property id=&quot;20300&quot; value=&quot;Slide 16 - &amp;quot;FOAPAL: What is it?&amp;quot;&quot;/&gt;&lt;property id=&quot;20307&quot; value=&quot;283&quot;/&gt;&lt;/object&gt;&lt;object type=&quot;3&quot; unique_id=&quot;11009&quot;&gt;&lt;property id=&quot;20148&quot; value=&quot;5&quot;/&gt;&lt;property id=&quot;20300&quot; value=&quot;Slide 17 - &amp;quot;Aurora Finance Website&amp;quot;&quot;/&gt;&lt;property id=&quot;20307&quot; value=&quot;284&quot;/&gt;&lt;/object&gt;&lt;object type=&quot;3&quot; unique_id=&quot;11168&quot;&gt;&lt;property id=&quot;20148&quot; value=&quot;5&quot;/&gt;&lt;property id=&quot;20300&quot; value=&quot;Slide 18 - &amp;quot;Aurora Finance Security&amp;quot;&quot;/&gt;&lt;property id=&quot;20307&quot; value=&quot;286&quot;/&gt;&lt;/object&gt;&lt;object type=&quot;3&quot; unique_id=&quot;11169&quot;&gt;&lt;property id=&quot;20148&quot; value=&quot;5&quot;/&gt;&lt;property id=&quot;20300&quot; value=&quot;Slide 21 - &amp;quot;Budget Checking&amp;quot;&quot;/&gt;&lt;property id=&quot;20307&quot; value=&quot;285&quot;/&gt;&lt;/object&gt;&lt;object type=&quot;3&quot; unique_id=&quot;11176&quot;&gt;&lt;property id=&quot;20148&quot; value=&quot;5&quot;/&gt;&lt;property id=&quot;20300&quot; value=&quot;Slide 3 - &amp;quot;Aurora Finance Training&amp;quot;&quot;/&gt;&lt;property id=&quot;20307&quot; value=&quot;287&quot;/&gt;&lt;/object&gt;&lt;object type=&quot;3&quot; unique_id=&quot;11177&quot;&gt;&lt;property id=&quot;20148&quot; value=&quot;5&quot;/&gt;&lt;property id=&quot;20300&quot; value=&quot;Slide 7 - &amp;quot;FOP: What is it?&amp;quot;&quot;/&gt;&lt;property id=&quot;20307&quot; value=&quot;288&quot;/&gt;&lt;/object&gt;&lt;object type=&quot;3&quot; unique_id=&quot;11178&quot;&gt;&lt;property id=&quot;20148&quot; value=&quot;5&quot;/&gt;&lt;property id=&quot;20300&quot; value=&quot;Slide 9 - &amp;quot;U of M Finance Terminology&amp;quot;&quot;/&gt;&lt;property id=&quot;20307&quot; value=&quot;289&quot;/&gt;&lt;/object&gt;&lt;object type=&quot;3&quot; unique_id=&quot;11179&quot;&gt;&lt;property id=&quot;20148&quot; value=&quot;5&quot;/&gt;&lt;property id=&quot;20300&quot; value=&quot;Slide 11 - &amp;quot;The FOAP&amp;quot;&quot;/&gt;&lt;property id=&quot;20307&quot; value=&quot;290&quot;/&gt;&lt;/object&gt;&lt;object type=&quot;3&quot; unique_id=&quot;11180&quot;&gt;&lt;property id=&quot;20148&quot; value=&quot;5&quot;/&gt;&lt;property id=&quot;20300&quot; value=&quot;Slide 12 - &amp;quot;The FOAP&amp;quot;&quot;/&gt;&lt;property id=&quot;20307&quot; value=&quot;291&quot;/&gt;&lt;/object&gt;&lt;object type=&quot;3&quot; unique_id=&quot;11181&quot;&gt;&lt;property id=&quot;20148&quot; value=&quot;5&quot;/&gt;&lt;property id=&quot;20300&quot; value=&quot;Slide 13 - &amp;quot;The FOAP&amp;quot;&quot;/&gt;&lt;property id=&quot;20307&quot; value=&quot;292&quot;/&gt;&lt;/object&gt;&lt;object type=&quot;3&quot; unique_id=&quot;11182&quot;&gt;&lt;property id=&quot;20148&quot; value=&quot;5&quot;/&gt;&lt;property id=&quot;20300&quot; value=&quot;Slide 14 - &amp;quot;The FOAP&amp;quot;&quot;/&gt;&lt;property id=&quot;20307&quot; value=&quot;293&quot;/&gt;&lt;/object&gt;&lt;object type=&quot;3&quot; unique_id=&quot;11183&quot;&gt;&lt;property id=&quot;20148&quot; value=&quot;5&quot;/&gt;&lt;property id=&quot;20300&quot; value=&quot;Slide 15 - &amp;quot;The FOAP&amp;quot;&quot;/&gt;&lt;property id=&quot;20307&quot; value=&quot;294&quot;/&gt;&lt;/object&gt;&lt;object type=&quot;3&quot; unique_id=&quot;11184&quot;&gt;&lt;property id=&quot;20148&quot; value=&quot;5&quot;/&gt;&lt;property id=&quot;20300&quot; value=&quot;Slide 19 - &amp;quot;Aurora Finance Security&amp;quot;&quot;/&gt;&lt;property id=&quot;20307&quot; value=&quot;295&quot;/&gt;&lt;/object&gt;&lt;object type=&quot;3&quot; unique_id=&quot;11185&quot;&gt;&lt;property id=&quot;20148&quot; value=&quot;5&quot;/&gt;&lt;property id=&quot;20300&quot; value=&quot;Slide 20 - &amp;quot;Aurora Finance Security&amp;quot;&quot;/&gt;&lt;property id=&quot;20307&quot; value=&quot;296&quot;/&gt;&lt;/object&gt;&lt;object type=&quot;3&quot; unique_id=&quot;11186&quot;&gt;&lt;property id=&quot;20148&quot; value=&quot;5&quot;/&gt;&lt;property id=&quot;20300&quot; value=&quot;Slide 22 - &amp;quot;Budget Example&amp;quot;&quot;/&gt;&lt;property id=&quot;20307&quot; value=&quot;297&quot;/&gt;&lt;/object&gt;&lt;object type=&quot;3&quot; unique_id=&quot;11187&quot;&gt;&lt;property id=&quot;20148&quot; value=&quot;5&quot;/&gt;&lt;property id=&quot;20300&quot; value=&quot;Slide 24 - &amp;quot;FAST&amp;quot;&quot;/&gt;&lt;property id=&quot;20307&quot; value=&quot;301&quot;/&gt;&lt;/object&gt;&lt;object type=&quot;3&quot; unique_id=&quot;11188&quot;&gt;&lt;property id=&quot;20148&quot; value=&quot;5&quot;/&gt;&lt;property id=&quot;20300&quot; value=&quot;Slide 25 - &amp;quot;Banner&amp;quot;&quot;/&gt;&lt;property id=&quot;20307&quot; value=&quot;298&quot;/&gt;&lt;/object&gt;&lt;object type=&quot;3&quot; unique_id=&quot;11189&quot;&gt;&lt;property id=&quot;20148&quot; value=&quot;5&quot;/&gt;&lt;property id=&quot;20300&quot; value=&quot;Slide 26 - &amp;quot;Form Acronym&amp;quot;&quot;/&gt;&lt;property id=&quot;20307&quot; value=&quot;299&quot;/&gt;&lt;/object&gt;&lt;object type=&quot;3&quot; unique_id=&quot;11190&quot;&gt;&lt;property id=&quot;20148&quot; value=&quot;5&quot;/&gt;&lt;property id=&quot;20300&quot; value=&quot;Slide 27 - &amp;quot;Support Resources&amp;quot;&quot;/&gt;&lt;property id=&quot;20307&quot; value=&quot;300&quot;/&gt;&lt;/object&gt;&lt;/object&gt;&lt;object type=&quot;8&quot; unique_id=&quot;10040&quot;&gt;&lt;/object&gt;&lt;object type=&quot;10&quot; unique_id=&quot;10061&quot;&gt;&lt;object type=&quot;11&quot; unique_id=&quot;10062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0110&quot;&gt;&lt;/object&gt;&lt;object type=&quot;13&quot; unique_id=&quot;10304&quot;&gt;&lt;/object&gt;&lt;/object&gt;&lt;object type=&quot;4&quot; unique_id=&quot;10063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11.9|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11.9|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938E26-9043-4E09-838A-E2C3AAD38ED2}&quot;/&gt;&lt;filename val=&quot;S:\Fin_Sys\ROSE Training Docs\FAST3.6_pptx\data\asimages\{93938E26-9043-4E09-838A-E2C3AAD38ED2}.png&quot;/&gt;&lt;hasEffects val=&quot;1&quot;/&gt;&lt;left val=&quot;228.72&quot;/&gt;&lt;top val=&quot;187.56&quot;/&gt;&lt;width val=&quot;64.92&quot;/&gt;&lt;height val=&quot;30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938E26-9043-4E09-838A-E2C3AAD38ED2}&quot;/&gt;&lt;filename val=&quot;S:\Fin_Sys\ROSE Training Docs\FAST3.6_pptx\data\asimages\{93938E26-9043-4E09-838A-E2C3AAD38ED2}.png&quot;/&gt;&lt;hasEffects val=&quot;1&quot;/&gt;&lt;left val=&quot;228.72&quot;/&gt;&lt;top val=&quot;187.56&quot;/&gt;&lt;width val=&quot;64.92&quot;/&gt;&lt;height val=&quot;30.36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938E26-9043-4E09-838A-E2C3AAD38ED2}&quot;/&gt;&lt;filename val=&quot;S:\Fin_Sys\ROSE Training Docs\FAST3.6_pptx\data\asimages\{93938E26-9043-4E09-838A-E2C3AAD38ED2}.png&quot;/&gt;&lt;hasEffects val=&quot;1&quot;/&gt;&lt;left val=&quot;228.72&quot;/&gt;&lt;top val=&quot;187.56&quot;/&gt;&lt;width val=&quot;64.92&quot;/&gt;&lt;height val=&quot;30.36&quot;/&gt;&lt;/ThreeDShapeInfo&gt;"/>
</p:tagLst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s01_1 1">
    <a:dk1>
      <a:srgbClr val="1D528D"/>
    </a:dk1>
    <a:lt1>
      <a:srgbClr val="FFFFFF"/>
    </a:lt1>
    <a:dk2>
      <a:srgbClr val="000000"/>
    </a:dk2>
    <a:lt2>
      <a:srgbClr val="B2B2B2"/>
    </a:lt2>
    <a:accent1>
      <a:srgbClr val="2D6BC7"/>
    </a:accent1>
    <a:accent2>
      <a:srgbClr val="FF9900"/>
    </a:accent2>
    <a:accent3>
      <a:srgbClr val="FFFFFF"/>
    </a:accent3>
    <a:accent4>
      <a:srgbClr val="174578"/>
    </a:accent4>
    <a:accent5>
      <a:srgbClr val="ADBAE0"/>
    </a:accent5>
    <a:accent6>
      <a:srgbClr val="E78A00"/>
    </a:accent6>
    <a:hlink>
      <a:srgbClr val="9999F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9150</TotalTime>
  <Words>1939</Words>
  <Application>Microsoft Office PowerPoint</Application>
  <PresentationFormat>Custom</PresentationFormat>
  <Paragraphs>400</Paragraphs>
  <Slides>36</Slides>
  <Notes>36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Courier New</vt:lpstr>
      <vt:lpstr>Wingdings</vt:lpstr>
      <vt:lpstr>Wingdings 2</vt:lpstr>
      <vt:lpstr>ms01_1</vt:lpstr>
      <vt:lpstr>Introduction to…..</vt:lpstr>
      <vt:lpstr>Agenda</vt:lpstr>
      <vt:lpstr>What is Aurora Finance?</vt:lpstr>
      <vt:lpstr>Aurora Finance Customer Service</vt:lpstr>
      <vt:lpstr>Aurora Finance Training</vt:lpstr>
      <vt:lpstr>System Overview</vt:lpstr>
      <vt:lpstr>U of M Finance Terminology</vt:lpstr>
      <vt:lpstr>U of M Finance Terminology</vt:lpstr>
      <vt:lpstr>U of M Finance Terminology</vt:lpstr>
      <vt:lpstr>FOP: What is it?</vt:lpstr>
      <vt:lpstr>U of M Finance Terminology</vt:lpstr>
      <vt:lpstr>U of M Finance Terminology</vt:lpstr>
      <vt:lpstr>U of M Finance Terminology</vt:lpstr>
      <vt:lpstr>The FOAP</vt:lpstr>
      <vt:lpstr>The FOAP</vt:lpstr>
      <vt:lpstr>The FOAP</vt:lpstr>
      <vt:lpstr>The FOAP</vt:lpstr>
      <vt:lpstr>The FOAP</vt:lpstr>
      <vt:lpstr>The FOAP</vt:lpstr>
      <vt:lpstr>FOAPAL: What is it?</vt:lpstr>
      <vt:lpstr>Aurora Finance Security</vt:lpstr>
      <vt:lpstr>Aurora Finance Security</vt:lpstr>
      <vt:lpstr>Aurora Finance Security</vt:lpstr>
      <vt:lpstr>FAST</vt:lpstr>
      <vt:lpstr>FAST</vt:lpstr>
      <vt:lpstr>Check Budget Available</vt:lpstr>
      <vt:lpstr>Budget Checking</vt:lpstr>
      <vt:lpstr>Budget Example</vt:lpstr>
      <vt:lpstr>Banner Finance</vt:lpstr>
      <vt:lpstr>Page Acronym</vt:lpstr>
      <vt:lpstr>Page Acronym</vt:lpstr>
      <vt:lpstr>Financial Authorities</vt:lpstr>
      <vt:lpstr>Summary</vt:lpstr>
      <vt:lpstr>Assistance</vt:lpstr>
      <vt:lpstr>Questions</vt:lpstr>
      <vt:lpstr>Thank you!</vt:lpstr>
    </vt:vector>
  </TitlesOfParts>
  <Company>University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Aurora Finance</dc:title>
  <dc:creator>Natasha Martin</dc:creator>
  <cp:lastModifiedBy>Natasha Martin</cp:lastModifiedBy>
  <cp:revision>443</cp:revision>
  <cp:lastPrinted>2015-10-16T15:06:29Z</cp:lastPrinted>
  <dcterms:created xsi:type="dcterms:W3CDTF">2011-05-26T20:29:45Z</dcterms:created>
  <dcterms:modified xsi:type="dcterms:W3CDTF">2022-04-07T19:22:24Z</dcterms:modified>
</cp:coreProperties>
</file>