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1" r:id="rId3"/>
    <p:sldId id="299" r:id="rId4"/>
    <p:sldId id="263" r:id="rId5"/>
    <p:sldId id="303" r:id="rId6"/>
    <p:sldId id="304" r:id="rId7"/>
    <p:sldId id="273" r:id="rId8"/>
    <p:sldId id="266" r:id="rId9"/>
    <p:sldId id="302" r:id="rId10"/>
    <p:sldId id="268" r:id="rId11"/>
    <p:sldId id="275" r:id="rId12"/>
    <p:sldId id="310" r:id="rId13"/>
    <p:sldId id="271" r:id="rId14"/>
    <p:sldId id="314" r:id="rId15"/>
    <p:sldId id="300" r:id="rId16"/>
    <p:sldId id="309" r:id="rId17"/>
    <p:sldId id="308" r:id="rId18"/>
    <p:sldId id="307" r:id="rId19"/>
    <p:sldId id="312" r:id="rId20"/>
    <p:sldId id="305" r:id="rId21"/>
    <p:sldId id="301" r:id="rId22"/>
    <p:sldId id="313" r:id="rId23"/>
    <p:sldId id="306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85012" autoAdjust="0"/>
  </p:normalViewPr>
  <p:slideViewPr>
    <p:cSldViewPr snapToGrid="0" snapToObjects="1">
      <p:cViewPr varScale="1">
        <p:scale>
          <a:sx n="74" d="100"/>
          <a:sy n="74" d="100"/>
        </p:scale>
        <p:origin x="17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42E82AD-F8EC-4585-AAF0-C98BE77B7A9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08E422A-0F8A-443D-A48F-90E2423C3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8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302D6C7-5AFA-43EB-AF35-9606B4090519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F3098F5-C6D5-4549-AB42-CD9C5C9B0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4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E93744-ED26-4E9C-9778-7BCF975012A3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024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7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2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54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55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43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36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1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4fba062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11200"/>
            <a:ext cx="4738687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4fba062f_0_15:notes"/>
          <p:cNvSpPr txBox="1">
            <a:spLocks noGrp="1"/>
          </p:cNvSpPr>
          <p:nvPr>
            <p:ph type="body" idx="1"/>
          </p:nvPr>
        </p:nvSpPr>
        <p:spPr>
          <a:xfrm>
            <a:off x="719217" y="4501662"/>
            <a:ext cx="5753740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47623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6990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99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8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44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11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4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2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0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61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4fba062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11200"/>
            <a:ext cx="4738687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4fba062f_0_15:notes"/>
          <p:cNvSpPr txBox="1">
            <a:spLocks noGrp="1"/>
          </p:cNvSpPr>
          <p:nvPr>
            <p:ph type="body" idx="1"/>
          </p:nvPr>
        </p:nvSpPr>
        <p:spPr>
          <a:xfrm>
            <a:off x="719217" y="4501662"/>
            <a:ext cx="5753740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47623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59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16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98F5-C6D5-4549-AB42-CD9C5C9B00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4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03120"/>
            <a:ext cx="6858000" cy="86868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971800"/>
            <a:ext cx="6858000" cy="3705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63F7A-8B84-0B49-8533-C5FAAD6E1B9A}"/>
              </a:ext>
            </a:extLst>
          </p:cNvPr>
          <p:cNvSpPr/>
          <p:nvPr userDrawn="1"/>
        </p:nvSpPr>
        <p:spPr>
          <a:xfrm>
            <a:off x="0" y="3708400"/>
            <a:ext cx="9144000" cy="314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7F8958-4A33-8746-B591-A97D1D6E61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6200"/>
            <a:ext cx="3897334" cy="295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E65A2-DAAC-8849-B594-6B60F7B2F7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1392" y="5151121"/>
            <a:ext cx="2623762" cy="1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11DE279-CD55-9C48-86F3-F96FC75786C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236D8-A51F-7C4C-AEAD-82AFD284D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29232" y="2489201"/>
            <a:ext cx="3841826" cy="185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258888"/>
            <a:ext cx="7772400" cy="6873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946275"/>
            <a:ext cx="7772400" cy="3992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988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eaLnBrk="0" hangingPunct="0">
              <a:defRPr/>
            </a:lvl1pPr>
          </a:lstStyle>
          <a:p>
            <a:pPr>
              <a:defRPr/>
            </a:pPr>
            <a:fld id="{B388DD48-A512-44AB-91B2-130B9DEBF5E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48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732663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732663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396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3920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BA23E-2382-EA44-BDCF-0B05B6A7C1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" y="1768901"/>
            <a:ext cx="2246963" cy="97166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A36FC98-F238-C545-8AFA-19614DB5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8678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63C603-D332-E743-AFC9-3484D2B5654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458678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30D1194-DFBC-EF42-83F6-3323A16BE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55362" y="29765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E83626-5CEB-3449-8EF9-348D3F8E016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55362" y="3487709"/>
            <a:ext cx="2204720" cy="1632931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920" y="95552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00F88-9BD6-604E-885A-C5650C619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58678" y="1768901"/>
            <a:ext cx="2246963" cy="971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CB658-2356-6448-BC9D-C601697CC1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5362" y="1768901"/>
            <a:ext cx="2246963" cy="9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520" y="1732491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228882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8070" y="1745402"/>
            <a:ext cx="3332480" cy="277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A5F669-F6B9-E64A-B58D-61459BB08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9520" y="1725082"/>
            <a:ext cx="3332480" cy="277255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02835" y="1725082"/>
            <a:ext cx="220472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0CE3CF-D527-5F44-99A0-0EE772E9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835" y="2268509"/>
            <a:ext cx="3332480" cy="222912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77955B-497C-4344-96E5-C8D4A0DD1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9520" y="932563"/>
            <a:ext cx="732663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65754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8EA36-B807-E748-8440-B81EDE6B6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040" y="1950720"/>
            <a:ext cx="2001520" cy="269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6EA77-4CA0-7340-B908-29F448030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7097" y="0"/>
            <a:ext cx="6276903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0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88720" y="934721"/>
            <a:ext cx="441960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9"/>
            <a:ext cx="4419600" cy="209296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9B29056E-C4DD-A147-9F53-DA4CF5E6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1" y="1623205"/>
            <a:ext cx="4419599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5D1D19-CB81-D046-A637-C9E5569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43650" y="0"/>
            <a:ext cx="2800350" cy="5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6D75CC-D4C3-C443-89F2-D52F36514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8800" y="840741"/>
            <a:ext cx="3180080" cy="487680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3E9C5EE-4D38-8B44-B138-C60A217042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1" y="1775462"/>
            <a:ext cx="2245359" cy="18414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80555D-A1E5-924C-9BE2-897D296D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1" y="4545291"/>
            <a:ext cx="2001519" cy="6159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D5A86B8-B853-0B4D-9C85-A81D900FB18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3586163" y="1514475"/>
            <a:ext cx="4999037" cy="387826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4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6B46A5-0023-5543-8FCC-5D0E21599E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897943"/>
            <a:ext cx="9144000" cy="71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172BFD-EA79-AB40-ABD1-6554221356A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14592" y="6060697"/>
            <a:ext cx="1415667" cy="6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.gov.mb.ca/msa/planning-for-your-future/whats-available-to-me.html#Students-with-Permanent-Disabilit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anitoba.ca/livewel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manitoba.ca/sexual-violenc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_accessibility@umanitoba.c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_accessibility@umanitoba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manitoba.ca/student-supports/accessibilit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01B1-947B-F649-BFE3-783BFB11E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Accessibility Services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69B82-5A95-B842-92AA-0EDF655C69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Supporting Students with Disabilities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Shanda Vitt			Caitlin Dyck</a:t>
            </a:r>
          </a:p>
        </p:txBody>
      </p:sp>
    </p:spTree>
    <p:extLst>
      <p:ext uri="{BB962C8B-B14F-4D97-AF65-F5344CB8AC3E}">
        <p14:creationId xmlns:p14="http://schemas.microsoft.com/office/powerpoint/2010/main" val="313165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79" y="496384"/>
            <a:ext cx="7772400" cy="687387"/>
          </a:xfrm>
        </p:spPr>
        <p:txBody>
          <a:bodyPr/>
          <a:lstStyle/>
          <a:p>
            <a:pPr algn="ctr"/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endParaRPr lang="en-CA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779" y="1353590"/>
            <a:ext cx="7772400" cy="4340628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signs a confidentiality and consent form.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documentation, including diagnosis, is not shared unless student provides written consent to do so.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set by FIPPA and PHIA are followed.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Letters of accommodation are sent to instructors at the request of the student.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88DD48-A512-44AB-91B2-130B9DEBF5E4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59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711201"/>
            <a:ext cx="8493760" cy="487680"/>
          </a:xfrm>
        </p:spPr>
        <p:txBody>
          <a:bodyPr/>
          <a:lstStyle/>
          <a:p>
            <a:r>
              <a:rPr lang="en-US" dirty="0" smtClean="0"/>
              <a:t>Common Academic Accommodations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781286"/>
            <a:ext cx="7326630" cy="3590813"/>
          </a:xfrm>
        </p:spPr>
        <p:txBody>
          <a:bodyPr/>
          <a:lstStyle/>
          <a:p>
            <a:r>
              <a:rPr lang="en-US" dirty="0"/>
              <a:t>Test and exam accommodations</a:t>
            </a:r>
          </a:p>
          <a:p>
            <a:pPr lvl="1"/>
            <a:r>
              <a:rPr lang="en-US" sz="2400" dirty="0"/>
              <a:t>extra time, alternate </a:t>
            </a:r>
            <a:r>
              <a:rPr lang="en-US" sz="2400" dirty="0" smtClean="0"/>
              <a:t>space</a:t>
            </a:r>
            <a:endParaRPr lang="en-US" sz="2400" dirty="0"/>
          </a:p>
          <a:p>
            <a:r>
              <a:rPr lang="en-US" dirty="0" smtClean="0"/>
              <a:t>Volunteer </a:t>
            </a:r>
            <a:r>
              <a:rPr lang="en-US" dirty="0"/>
              <a:t>n</a:t>
            </a:r>
            <a:r>
              <a:rPr lang="en-US" dirty="0" smtClean="0"/>
              <a:t>ote-taking </a:t>
            </a:r>
            <a:r>
              <a:rPr lang="en-US" dirty="0"/>
              <a:t>services</a:t>
            </a:r>
          </a:p>
          <a:p>
            <a:r>
              <a:rPr lang="en-US" dirty="0"/>
              <a:t>Sign language interpretation (ASL</a:t>
            </a:r>
            <a:r>
              <a:rPr lang="en-US" dirty="0" smtClean="0"/>
              <a:t>) and transcription service</a:t>
            </a:r>
            <a:endParaRPr lang="en-US" dirty="0"/>
          </a:p>
          <a:p>
            <a:r>
              <a:rPr lang="en-US" dirty="0" smtClean="0"/>
              <a:t>Extensions</a:t>
            </a:r>
            <a:endParaRPr lang="en-US" dirty="0"/>
          </a:p>
          <a:p>
            <a:r>
              <a:rPr lang="en-US" dirty="0"/>
              <a:t>Assistive technology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Alternate formats </a:t>
            </a:r>
            <a:r>
              <a:rPr lang="en-US" dirty="0" smtClean="0"/>
              <a:t>for course material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2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711201"/>
            <a:ext cx="8493760" cy="487680"/>
          </a:xfrm>
        </p:spPr>
        <p:txBody>
          <a:bodyPr/>
          <a:lstStyle/>
          <a:p>
            <a:pPr algn="ctr"/>
            <a:r>
              <a:rPr lang="en-US" dirty="0" smtClean="0"/>
              <a:t>Programs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781286"/>
            <a:ext cx="7326630" cy="3590813"/>
          </a:xfrm>
        </p:spPr>
        <p:txBody>
          <a:bodyPr/>
          <a:lstStyle/>
          <a:p>
            <a:r>
              <a:rPr lang="en-US" dirty="0" smtClean="0"/>
              <a:t>ASL</a:t>
            </a:r>
          </a:p>
          <a:p>
            <a:r>
              <a:rPr lang="en-US" dirty="0" smtClean="0"/>
              <a:t>Transcription</a:t>
            </a:r>
          </a:p>
          <a:p>
            <a:r>
              <a:rPr lang="en-US" dirty="0" smtClean="0"/>
              <a:t>VNT</a:t>
            </a:r>
          </a:p>
          <a:p>
            <a:r>
              <a:rPr lang="en-US" dirty="0" smtClean="0"/>
              <a:t>Academic Attendants</a:t>
            </a:r>
          </a:p>
          <a:p>
            <a:r>
              <a:rPr lang="en-US" dirty="0" smtClean="0"/>
              <a:t>Peer Mentors (on hold)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4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Practicum/Clinical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408" y="2447005"/>
            <a:ext cx="7650942" cy="20929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May be implemented based on consultation with the Accommodation Team, which is comprised of faculty and a SAS representative.</a:t>
            </a:r>
            <a:endParaRPr lang="en-US" dirty="0"/>
          </a:p>
        </p:txBody>
      </p:sp>
      <p:pic>
        <p:nvPicPr>
          <p:cNvPr id="4" name="Picture 3" descr="4 people working together to complete a puzzl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354" y="3252965"/>
            <a:ext cx="2663766" cy="245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711201"/>
            <a:ext cx="8493760" cy="487680"/>
          </a:xfrm>
        </p:spPr>
        <p:txBody>
          <a:bodyPr/>
          <a:lstStyle/>
          <a:p>
            <a:pPr algn="ctr"/>
            <a:r>
              <a:rPr lang="en-US" dirty="0" smtClean="0"/>
              <a:t>Manitoba Student Aid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4" y="938186"/>
            <a:ext cx="8361507" cy="261559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may be additional funding available to student with Permanent Disabilities through Manitoba Student Aid. </a:t>
            </a:r>
          </a:p>
          <a:p>
            <a:r>
              <a:rPr lang="en-US" dirty="0"/>
              <a:t>To learn more about </a:t>
            </a:r>
            <a:r>
              <a:rPr lang="en-US" dirty="0" smtClean="0"/>
              <a:t>funding possibilities, </a:t>
            </a:r>
            <a:r>
              <a:rPr lang="en-US" dirty="0"/>
              <a:t>you can access the MSA website in the link below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www.edu.gov.mb.ca/msa/planning-for-your-future/whats-available-to-me.html#Students-with-Permanent-Disability</a:t>
            </a:r>
            <a:endParaRPr lang="en-US" dirty="0" smtClean="0"/>
          </a:p>
        </p:txBody>
      </p:sp>
      <p:sp>
        <p:nvSpPr>
          <p:cNvPr id="4" name="AutoShape 2" descr="Manitoba Student Aid 2019/20 Program Year Upd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Manitoba Student Aid 2019/20 Program Year Upda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51" y="3997957"/>
            <a:ext cx="4764867" cy="16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385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FAQ’s About Accommodations / SAS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2093713"/>
            <a:ext cx="7326630" cy="3818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</a:p>
          <a:p>
            <a:pPr marL="0" indent="0">
              <a:buNone/>
            </a:pPr>
            <a:r>
              <a:rPr lang="en-US" dirty="0" smtClean="0"/>
              <a:t>SAS registration will appear on a transcript or degree parchment.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Answer:</a:t>
            </a:r>
          </a:p>
          <a:p>
            <a:pPr marL="0" indent="0">
              <a:buNone/>
            </a:pPr>
            <a:r>
              <a:rPr lang="en-US" dirty="0" smtClean="0"/>
              <a:t>SAS registration is confidential.  It will not appear on your transcript or degree parchment.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4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FAQ’s About Accommodations / SAS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2093713"/>
            <a:ext cx="7326630" cy="3818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</a:p>
          <a:p>
            <a:pPr marL="0" indent="0">
              <a:buNone/>
            </a:pPr>
            <a:r>
              <a:rPr lang="en-US" dirty="0" smtClean="0"/>
              <a:t>Accommodations are not available to students in an online class.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Answer:</a:t>
            </a:r>
          </a:p>
          <a:p>
            <a:pPr marL="0" indent="0">
              <a:buNone/>
            </a:pPr>
            <a:r>
              <a:rPr lang="en-US" dirty="0" smtClean="0"/>
              <a:t>Accommodations are available for students with a disability for both on campus and online courses.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571039"/>
            <a:ext cx="7326630" cy="487680"/>
          </a:xfrm>
        </p:spPr>
        <p:txBody>
          <a:bodyPr/>
          <a:lstStyle/>
          <a:p>
            <a:pPr algn="ctr"/>
            <a:r>
              <a:rPr lang="en-US" dirty="0"/>
              <a:t>FAQ’s About Accommodations / SAS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513" y="1792376"/>
            <a:ext cx="7326630" cy="3818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</a:p>
          <a:p>
            <a:pPr marL="0" indent="0">
              <a:buNone/>
            </a:pPr>
            <a:r>
              <a:rPr lang="en-US" dirty="0" smtClean="0"/>
              <a:t>A mental health diagnosis does not enable a student to register with SAS and receive accommodations.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Answer:</a:t>
            </a:r>
          </a:p>
          <a:p>
            <a:pPr marL="0" indent="0">
              <a:buNone/>
            </a:pPr>
            <a:r>
              <a:rPr lang="en-US" dirty="0" smtClean="0"/>
              <a:t>A mental health diagnosis is a disability and therefore students could (and likely should) register with SAS.</a:t>
            </a:r>
          </a:p>
        </p:txBody>
      </p:sp>
    </p:spTree>
    <p:extLst>
      <p:ext uri="{BB962C8B-B14F-4D97-AF65-F5344CB8AC3E}">
        <p14:creationId xmlns:p14="http://schemas.microsoft.com/office/powerpoint/2010/main" val="3898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40" y="513543"/>
            <a:ext cx="7326630" cy="487680"/>
          </a:xfrm>
        </p:spPr>
        <p:txBody>
          <a:bodyPr/>
          <a:lstStyle/>
          <a:p>
            <a:pPr algn="ctr"/>
            <a:r>
              <a:rPr lang="en-US" dirty="0"/>
              <a:t>FAQ’s About Accommodations / SAS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904" y="1719641"/>
            <a:ext cx="7326630" cy="3818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</a:p>
          <a:p>
            <a:pPr marL="0" indent="0">
              <a:buNone/>
            </a:pPr>
            <a:r>
              <a:rPr lang="en-US" dirty="0" smtClean="0"/>
              <a:t>Accommodations create an unfair advantage for students with a disability.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Answer:</a:t>
            </a:r>
          </a:p>
          <a:p>
            <a:pPr marL="0" indent="0">
              <a:buNone/>
            </a:pPr>
            <a:r>
              <a:rPr lang="en-US" dirty="0" smtClean="0"/>
              <a:t>Many students with a disability experience barriers to full participation on campus and in courses.  Accommodations level the playing field without lowering standards or compromising program integrity.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40" y="513543"/>
            <a:ext cx="7326630" cy="487680"/>
          </a:xfrm>
        </p:spPr>
        <p:txBody>
          <a:bodyPr/>
          <a:lstStyle/>
          <a:p>
            <a:pPr algn="ctr"/>
            <a:r>
              <a:rPr lang="en-US" dirty="0"/>
              <a:t>FAQ’s About Accommodations / SAS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904" y="1709250"/>
            <a:ext cx="7326630" cy="3818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Question: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Are all SAS students eligible for early registration.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Answer:</a:t>
            </a:r>
          </a:p>
          <a:p>
            <a:pPr marL="0" indent="0">
              <a:buNone/>
            </a:pPr>
            <a:r>
              <a:rPr lang="en-US" dirty="0" smtClean="0"/>
              <a:t>While some students may be eligible for an early registration date, this is </a:t>
            </a:r>
            <a:r>
              <a:rPr lang="en-US" b="1" dirty="0" smtClean="0"/>
              <a:t>not</a:t>
            </a:r>
            <a:r>
              <a:rPr lang="en-US" dirty="0" smtClean="0"/>
              <a:t> the case for everyone.  Early registration is typically considered for students who require staff support, or for mobility reasons may need more time to get around campus.</a:t>
            </a:r>
          </a:p>
        </p:txBody>
      </p:sp>
    </p:spTree>
    <p:extLst>
      <p:ext uri="{BB962C8B-B14F-4D97-AF65-F5344CB8AC3E}">
        <p14:creationId xmlns:p14="http://schemas.microsoft.com/office/powerpoint/2010/main" val="23928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versity of Manitoba Students' Union - UM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04" y="2379517"/>
            <a:ext cx="4624534" cy="30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117076" y="1006871"/>
            <a:ext cx="8026924" cy="66765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Team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818520" y="1943843"/>
            <a:ext cx="7202400" cy="257773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indent="-317500">
              <a:spcBef>
                <a:spcPts val="700"/>
              </a:spcBef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Director</a:t>
            </a:r>
          </a:p>
          <a:p>
            <a:pPr marL="457200" indent="-317500">
              <a:spcBef>
                <a:spcPts val="700"/>
              </a:spcBef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Coordinators (4)</a:t>
            </a:r>
          </a:p>
          <a:p>
            <a:pPr marL="457200" indent="-317500">
              <a:spcBef>
                <a:spcPts val="700"/>
              </a:spcBef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Assistive Technologist</a:t>
            </a:r>
          </a:p>
          <a:p>
            <a:pPr marL="457200" indent="-317500">
              <a:spcBef>
                <a:spcPts val="700"/>
              </a:spcBef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Exam Centre Staff</a:t>
            </a:r>
          </a:p>
          <a:p>
            <a:pPr marL="457200" indent="-317500">
              <a:spcBef>
                <a:spcPts val="700"/>
              </a:spcBef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Accommodation Assistant</a:t>
            </a:r>
          </a:p>
          <a:p>
            <a:pPr marL="457200" indent="-317500">
              <a:spcBef>
                <a:spcPts val="700"/>
              </a:spcBef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Program Staff </a:t>
            </a:r>
          </a:p>
          <a:p>
            <a:pPr marL="457200" indent="-317500">
              <a:spcBef>
                <a:spcPts val="700"/>
              </a:spcBef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Front Desk</a:t>
            </a:r>
          </a:p>
          <a:p>
            <a:pPr marL="139700" indent="0">
              <a:spcBef>
                <a:spcPts val="700"/>
              </a:spcBef>
              <a:buClr>
                <a:srgbClr val="000000"/>
              </a:buClr>
              <a:buSzPts val="1400"/>
              <a:buNone/>
            </a:pP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56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Can You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2093713"/>
            <a:ext cx="7326630" cy="38187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in person meetings at this time.  However, we are happy to meet via: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Phone</a:t>
            </a:r>
          </a:p>
          <a:p>
            <a:r>
              <a:rPr lang="en-US" dirty="0" smtClean="0"/>
              <a:t>Email</a:t>
            </a:r>
          </a:p>
          <a:p>
            <a:r>
              <a:rPr lang="en-US" dirty="0" smtClean="0"/>
              <a:t>Web conference platforms (Zoom, WebEx,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29" y="447041"/>
            <a:ext cx="7326630" cy="487680"/>
          </a:xfrm>
        </p:spPr>
        <p:txBody>
          <a:bodyPr/>
          <a:lstStyle/>
          <a:p>
            <a:r>
              <a:rPr lang="en-US" dirty="0" smtClean="0"/>
              <a:t>Campus Resources 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126663"/>
            <a:ext cx="7326630" cy="3486405"/>
          </a:xfrm>
        </p:spPr>
        <p:txBody>
          <a:bodyPr numCol="2"/>
          <a:lstStyle/>
          <a:p>
            <a:r>
              <a:rPr lang="en-US" sz="2000" dirty="0" smtClean="0"/>
              <a:t>Live Well @ UM: </a:t>
            </a:r>
            <a:r>
              <a:rPr lang="en-US" sz="2000" dirty="0">
                <a:hlinkClick r:id="rId3"/>
              </a:rPr>
              <a:t>www.umanitoba.ca/livewell</a:t>
            </a:r>
            <a:endParaRPr lang="en-US" sz="2000" dirty="0"/>
          </a:p>
          <a:p>
            <a:r>
              <a:rPr lang="en-US" sz="2000" dirty="0" smtClean="0"/>
              <a:t>Student Counselling Centre</a:t>
            </a:r>
            <a:endParaRPr lang="en-US" sz="2000" dirty="0"/>
          </a:p>
          <a:p>
            <a:r>
              <a:rPr lang="en-US" sz="2000" dirty="0" smtClean="0"/>
              <a:t>International Student Centre</a:t>
            </a:r>
          </a:p>
          <a:p>
            <a:r>
              <a:rPr lang="en-US" sz="2000" dirty="0" smtClean="0"/>
              <a:t>Psychological </a:t>
            </a:r>
            <a:r>
              <a:rPr lang="en-US" sz="2000" dirty="0"/>
              <a:t>Services Centre</a:t>
            </a:r>
          </a:p>
          <a:p>
            <a:r>
              <a:rPr lang="en-US" sz="2000" dirty="0"/>
              <a:t>Student Support Case Management</a:t>
            </a:r>
          </a:p>
          <a:p>
            <a:r>
              <a:rPr lang="en-US" sz="2000" dirty="0"/>
              <a:t>University Health Service</a:t>
            </a:r>
          </a:p>
          <a:p>
            <a:r>
              <a:rPr lang="en-US" sz="2000" dirty="0"/>
              <a:t>Health &amp; Wellness</a:t>
            </a:r>
          </a:p>
          <a:p>
            <a:r>
              <a:rPr lang="en-US" sz="2000" dirty="0"/>
              <a:t>Student Advocacy </a:t>
            </a:r>
          </a:p>
          <a:p>
            <a:r>
              <a:rPr lang="en-US" sz="2000" dirty="0" smtClean="0"/>
              <a:t>Student Accessibility Services</a:t>
            </a:r>
            <a:endParaRPr lang="en-US" sz="2000" dirty="0"/>
          </a:p>
          <a:p>
            <a:r>
              <a:rPr lang="en-US" sz="2000" dirty="0"/>
              <a:t>Spiritual Care, Chaplains</a:t>
            </a:r>
          </a:p>
          <a:p>
            <a:r>
              <a:rPr lang="en-US" sz="2000" dirty="0"/>
              <a:t>Elders</a:t>
            </a:r>
          </a:p>
          <a:p>
            <a:r>
              <a:rPr lang="en-US" sz="2000" dirty="0"/>
              <a:t>Human Rights &amp; Conflict Management</a:t>
            </a:r>
          </a:p>
          <a:p>
            <a:r>
              <a:rPr lang="en-US" sz="2000" dirty="0" smtClean="0"/>
              <a:t>Academic Learning Centre</a:t>
            </a:r>
          </a:p>
          <a:p>
            <a:r>
              <a:rPr lang="en-US" sz="2000" dirty="0" smtClean="0"/>
              <a:t>Sexual Violence Resource Centre</a:t>
            </a:r>
            <a:endParaRPr lang="en-US" sz="2000" dirty="0"/>
          </a:p>
          <a:p>
            <a:r>
              <a:rPr lang="en-US" sz="2000" dirty="0"/>
              <a:t>Sexual Assault Webpage - </a:t>
            </a:r>
            <a:r>
              <a:rPr lang="en-US" sz="2000" dirty="0">
                <a:hlinkClick r:id="rId4"/>
              </a:rPr>
              <a:t>umanitoba.ca/sexual-violence/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8426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29" y="1693257"/>
            <a:ext cx="7326630" cy="487680"/>
          </a:xfrm>
        </p:spPr>
        <p:txBody>
          <a:bodyPr/>
          <a:lstStyle/>
          <a:p>
            <a:pPr algn="ctr"/>
            <a:r>
              <a:rPr lang="en-US" dirty="0" smtClean="0"/>
              <a:t>Thank You &amp; Questions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72936" y="3273135"/>
            <a:ext cx="7642513" cy="1652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Front Desk &amp; Coordinator Contact Information: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520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UMSU University Centre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Phone: 204-474-7423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student_accessibility@umanitoba.ca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631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4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SAS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588576"/>
            <a:ext cx="7326630" cy="4105642"/>
          </a:xfrm>
        </p:spPr>
        <p:txBody>
          <a:bodyPr/>
          <a:lstStyle/>
          <a:p>
            <a:r>
              <a:rPr lang="en-US" dirty="0" smtClean="0"/>
              <a:t>Reception &amp; Coordinator Staff</a:t>
            </a:r>
          </a:p>
          <a:p>
            <a:pPr lvl="1"/>
            <a:r>
              <a:rPr lang="en-US" dirty="0" smtClean="0"/>
              <a:t>520 UMSU University Centre</a:t>
            </a:r>
          </a:p>
          <a:p>
            <a:pPr lvl="1"/>
            <a:r>
              <a:rPr lang="en-US" dirty="0" smtClean="0"/>
              <a:t>Phone: 204-474-7423</a:t>
            </a:r>
          </a:p>
          <a:p>
            <a:pPr lvl="1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student_accessibility@umanitoba.ca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Assistive Technology Lab</a:t>
            </a:r>
          </a:p>
          <a:p>
            <a:pPr lvl="1"/>
            <a:r>
              <a:rPr lang="en-US" dirty="0" smtClean="0"/>
              <a:t>335 UMSU University Centre</a:t>
            </a:r>
          </a:p>
          <a:p>
            <a:r>
              <a:rPr lang="en-US" dirty="0" smtClean="0"/>
              <a:t>SAS Exam Centre</a:t>
            </a:r>
          </a:p>
          <a:p>
            <a:pPr lvl="1"/>
            <a:r>
              <a:rPr lang="en-US" dirty="0" smtClean="0"/>
              <a:t>155 University Centre</a:t>
            </a:r>
          </a:p>
          <a:p>
            <a:pPr lvl="1"/>
            <a:r>
              <a:rPr lang="en-US" dirty="0" smtClean="0"/>
              <a:t>Phone: 204-474-6213</a:t>
            </a:r>
          </a:p>
          <a:p>
            <a:r>
              <a:rPr lang="en-US" dirty="0" smtClean="0"/>
              <a:t>Website</a:t>
            </a:r>
          </a:p>
          <a:p>
            <a:pPr lvl="1"/>
            <a:r>
              <a:rPr lang="en-CA" dirty="0">
                <a:hlinkClick r:id="rId4"/>
              </a:rPr>
              <a:t>http://umanitoba.ca/student-supports/accessibility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5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6E30-96BB-204A-9E43-F8BE16BF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51" y="447041"/>
            <a:ext cx="4842625" cy="976514"/>
          </a:xfrm>
        </p:spPr>
        <p:txBody>
          <a:bodyPr/>
          <a:lstStyle/>
          <a:p>
            <a:pPr algn="ctr"/>
            <a:r>
              <a:rPr lang="en-US" dirty="0" smtClean="0"/>
              <a:t>Student Accessibility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3B7DB-DD00-7C48-9B2E-38D6DF49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09766"/>
            <a:ext cx="5569526" cy="20929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University of Manitoba has designated Student Accessibility Services (“SAS”) to facilitate the implementation of accommodations for students with documented disabilities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If you are student with a diagnosed disability (permanent, chronic, or temporary) who may require academic accommodations, please contact SAS to learn more about their confidential support.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5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r="1409" b="4879"/>
          <a:stretch/>
        </p:blipFill>
        <p:spPr>
          <a:xfrm>
            <a:off x="156754" y="809898"/>
            <a:ext cx="8865326" cy="4955176"/>
          </a:xfrm>
        </p:spPr>
      </p:pic>
    </p:spTree>
    <p:extLst>
      <p:ext uri="{BB962C8B-B14F-4D97-AF65-F5344CB8AC3E}">
        <p14:creationId xmlns:p14="http://schemas.microsoft.com/office/powerpoint/2010/main" val="38089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0741"/>
            <a:ext cx="7000240" cy="487680"/>
          </a:xfrm>
        </p:spPr>
        <p:txBody>
          <a:bodyPr/>
          <a:lstStyle/>
          <a:p>
            <a:r>
              <a:rPr lang="en-US" dirty="0" smtClean="0"/>
              <a:t>Student Accessibility Services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0721" y="1775462"/>
            <a:ext cx="2245359" cy="2570115"/>
          </a:xfrm>
        </p:spPr>
        <p:txBody>
          <a:bodyPr/>
          <a:lstStyle/>
          <a:p>
            <a:r>
              <a:rPr lang="en-US" sz="2400" dirty="0" smtClean="0"/>
              <a:t>2018-2019 Student data</a:t>
            </a:r>
          </a:p>
          <a:p>
            <a:r>
              <a:rPr lang="en-US" sz="2400" dirty="0" smtClean="0"/>
              <a:t>1517 students</a:t>
            </a:r>
          </a:p>
          <a:p>
            <a:r>
              <a:rPr lang="en-US" sz="2400" dirty="0" smtClean="0"/>
              <a:t>44% Students with mental health disability</a:t>
            </a:r>
            <a:endParaRPr lang="en-US" sz="2400" dirty="0"/>
          </a:p>
        </p:txBody>
      </p:sp>
      <p:pic>
        <p:nvPicPr>
          <p:cNvPr id="6" name="Chart Placeholder 5"/>
          <p:cNvPicPr>
            <a:picLocks noGrp="1" noChangeAspect="1"/>
          </p:cNvPicPr>
          <p:nvPr>
            <p:ph type="chart" sz="quarter" idx="11"/>
          </p:nvPr>
        </p:nvPicPr>
        <p:blipFill>
          <a:blip r:embed="rId3"/>
          <a:stretch>
            <a:fillRect/>
          </a:stretch>
        </p:blipFill>
        <p:spPr>
          <a:xfrm>
            <a:off x="3586163" y="1651568"/>
            <a:ext cx="4999037" cy="36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 descr="Paper squares thinking and moving across hills and water, using a ladder and a bridge.  &#10;" title="Paper squares moving across a landsca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789" y="4234848"/>
            <a:ext cx="4201876" cy="15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822960" y="926011"/>
            <a:ext cx="8026924" cy="66765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is an Accommodation?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1088684" y="1746044"/>
            <a:ext cx="7202400" cy="2577737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indent="-317500">
              <a:spcBef>
                <a:spcPts val="700"/>
              </a:spcBef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different way of doing a task.</a:t>
            </a:r>
            <a:endParaRPr sz="2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317500"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Allows the student work better and more efficiently.</a:t>
            </a:r>
            <a:endParaRPr sz="2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317500"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Uses strengths to work around areas of </a:t>
            </a:r>
            <a:r>
              <a:rPr lang="en" sz="22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weakness or barriers.</a:t>
            </a:r>
            <a:endParaRPr sz="2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457200" indent="-317500">
              <a:spcAft>
                <a:spcPts val="100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Levels the playing field </a:t>
            </a:r>
            <a:r>
              <a:rPr lang="en" sz="2200" u="sng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without</a:t>
            </a:r>
            <a:r>
              <a:rPr lang="en" sz="2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lowering the standards or compromising the integrity of a program.</a:t>
            </a:r>
            <a:endParaRPr sz="2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07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90881"/>
            <a:ext cx="7326630" cy="487680"/>
          </a:xfrm>
        </p:spPr>
        <p:txBody>
          <a:bodyPr/>
          <a:lstStyle/>
          <a:p>
            <a:pPr algn="ctr"/>
            <a:r>
              <a:rPr lang="en-CA" dirty="0" smtClean="0"/>
              <a:t>Steps in Accessing SAS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7128"/>
            <a:ext cx="8159750" cy="416787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Student contacts SAS to set up an intake/consultation (can be done by phone, web conference or in person).</a:t>
            </a:r>
          </a:p>
          <a:p>
            <a:pPr marL="457200" indent="-457200">
              <a:buAutoNum type="arabicPeriod"/>
            </a:pPr>
            <a:r>
              <a:rPr lang="en-US" dirty="0" smtClean="0"/>
              <a:t>Student provides SAS with medical documentation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rom a registered medical health professional and includes a diagnosis and accommodation recommendations.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Student speaks with an Accessibility Coordinator to:</a:t>
            </a:r>
          </a:p>
          <a:p>
            <a:pPr lvl="1"/>
            <a:r>
              <a:rPr lang="en-US" dirty="0" smtClean="0"/>
              <a:t>create individualized accommodation plan based on documentation, best practice, and student provided input.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phold academic standards (</a:t>
            </a:r>
            <a:r>
              <a:rPr lang="en-US" dirty="0" err="1" smtClean="0"/>
              <a:t>eg</a:t>
            </a:r>
            <a:r>
              <a:rPr lang="en-US" dirty="0" smtClean="0"/>
              <a:t>: essential skills &amp; technical abilities).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Continued partnership between student/faculty/SAS</a:t>
            </a:r>
          </a:p>
        </p:txBody>
      </p:sp>
    </p:spTree>
    <p:extLst>
      <p:ext uri="{BB962C8B-B14F-4D97-AF65-F5344CB8AC3E}">
        <p14:creationId xmlns:p14="http://schemas.microsoft.com/office/powerpoint/2010/main" val="351744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2217708"/>
            <a:ext cx="7326630" cy="32338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 Student </a:t>
            </a:r>
            <a:r>
              <a:rPr lang="en-US" dirty="0"/>
              <a:t>self report</a:t>
            </a:r>
          </a:p>
          <a:p>
            <a:pPr marL="0" indent="0">
              <a:buNone/>
            </a:pPr>
            <a:r>
              <a:rPr lang="en-US" dirty="0" smtClean="0"/>
              <a:t>2.  Observation </a:t>
            </a:r>
            <a:r>
              <a:rPr lang="en-US" dirty="0"/>
              <a:t>and Interaction</a:t>
            </a:r>
          </a:p>
          <a:p>
            <a:pPr marL="0" indent="0">
              <a:buNone/>
            </a:pPr>
            <a:r>
              <a:rPr lang="en-US" dirty="0" smtClean="0"/>
              <a:t>3.  Information </a:t>
            </a:r>
            <a:r>
              <a:rPr lang="en-US" dirty="0"/>
              <a:t>from a registered health professional</a:t>
            </a:r>
          </a:p>
          <a:p>
            <a:pPr marL="0" indent="0">
              <a:buNone/>
            </a:pPr>
            <a:r>
              <a:rPr lang="en-US" dirty="0" smtClean="0"/>
              <a:t>4.  Determine </a:t>
            </a:r>
            <a:r>
              <a:rPr lang="en-US" dirty="0"/>
              <a:t>an accommodation plan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/>
              <a:t>AHEAD Documentation Practices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 Presentation Theme - 4x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833</Words>
  <Application>Microsoft Office PowerPoint</Application>
  <PresentationFormat>On-screen Show (4:3)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UM Presentation Theme - 4x3</vt:lpstr>
      <vt:lpstr>Student Accessibility Services</vt:lpstr>
      <vt:lpstr>Our Team</vt:lpstr>
      <vt:lpstr>SAS Contact Information</vt:lpstr>
      <vt:lpstr>Student Accessibility Services</vt:lpstr>
      <vt:lpstr>PowerPoint Presentation</vt:lpstr>
      <vt:lpstr>Student Accessibility Services </vt:lpstr>
      <vt:lpstr>What is an Accommodation?</vt:lpstr>
      <vt:lpstr>Steps in Accessing SAS</vt:lpstr>
      <vt:lpstr>Determining Accommodations</vt:lpstr>
      <vt:lpstr>Confidentiality</vt:lpstr>
      <vt:lpstr>Common Academic Accommodations </vt:lpstr>
      <vt:lpstr>Programs </vt:lpstr>
      <vt:lpstr>Practicum/Clinical Accommodations</vt:lpstr>
      <vt:lpstr>Manitoba Student Aid </vt:lpstr>
      <vt:lpstr>FAQ’s About Accommodations / SAS Registration</vt:lpstr>
      <vt:lpstr>FAQ’s About Accommodations / SAS Registration</vt:lpstr>
      <vt:lpstr>FAQ’s About Accommodations / SAS Registration</vt:lpstr>
      <vt:lpstr>FAQ’s About Accommodations / SAS Registration</vt:lpstr>
      <vt:lpstr>FAQ’s About Accommodations / SAS Registration</vt:lpstr>
      <vt:lpstr>How Can You Connect</vt:lpstr>
      <vt:lpstr>Campus Resources for Students</vt:lpstr>
      <vt:lpstr>Thank You &amp;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Kanisha Szekely</dc:creator>
  <cp:lastModifiedBy>Shanda Vitt</cp:lastModifiedBy>
  <cp:revision>84</cp:revision>
  <cp:lastPrinted>2020-06-22T15:38:23Z</cp:lastPrinted>
  <dcterms:created xsi:type="dcterms:W3CDTF">2019-07-17T19:24:48Z</dcterms:created>
  <dcterms:modified xsi:type="dcterms:W3CDTF">2020-06-25T18:44:41Z</dcterms:modified>
</cp:coreProperties>
</file>