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embeddedFontLst>
    <p:embeddedFont>
      <p:font typeface="Roboto Thin"/>
      <p:regular r:id="rId19"/>
      <p:bold r:id="rId20"/>
      <p:italic r:id="rId21"/>
      <p:boldItalic r:id="rId22"/>
    </p:embeddedFont>
    <p:embeddedFont>
      <p:font typeface="Roboto Medium"/>
      <p:regular r:id="rId23"/>
      <p:bold r:id="rId24"/>
      <p:italic r:id="rId25"/>
      <p:boldItalic r:id="rId26"/>
    </p:embeddedFont>
    <p:embeddedFont>
      <p:font typeface="Robo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gLtacMbgR6Wy1QAkZNc0QkiByo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RobotoThin-bold.fntdata"/><Relationship Id="rId22" Type="http://schemas.openxmlformats.org/officeDocument/2006/relationships/font" Target="fonts/RobotoThin-boldItalic.fntdata"/><Relationship Id="rId21" Type="http://schemas.openxmlformats.org/officeDocument/2006/relationships/font" Target="fonts/RobotoThin-italic.fntdata"/><Relationship Id="rId24" Type="http://schemas.openxmlformats.org/officeDocument/2006/relationships/font" Target="fonts/RobotoMedium-bold.fntdata"/><Relationship Id="rId23" Type="http://schemas.openxmlformats.org/officeDocument/2006/relationships/font" Target="fonts/RobotoMedium-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Medium-boldItalic.fntdata"/><Relationship Id="rId25" Type="http://schemas.openxmlformats.org/officeDocument/2006/relationships/font" Target="fonts/RobotoMedium-italic.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Robot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RobotoThin-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ptmed.queensu.ca/deptmed/admin/mentorship" TargetMode="External"/><Relationship Id="rId3" Type="http://schemas.openxmlformats.org/officeDocument/2006/relationships/hyperlink" Target="http://mypeer.org.au/planning/what-are-peer-based-programs/program-types/peer-mentorin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Zach </a:t>
            </a:r>
            <a:endParaRPr/>
          </a:p>
        </p:txBody>
      </p:sp>
      <p:sp>
        <p:nvSpPr>
          <p:cNvPr id="64" name="Google Shape;6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823ed1b90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823ed1b907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sz="1500"/>
              <a:t>Order: </a:t>
            </a:r>
            <a:r>
              <a:rPr lang="en-US" sz="1500"/>
              <a:t>Chloe, Prabhleen, Anjali</a:t>
            </a:r>
            <a:endParaRPr sz="1500"/>
          </a:p>
        </p:txBody>
      </p:sp>
      <p:sp>
        <p:nvSpPr>
          <p:cNvPr id="142" name="Google Shape;142;g823ed1b907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823ed1b907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823ed1b907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500"/>
              <a:t>Order: </a:t>
            </a:r>
            <a:r>
              <a:rPr lang="en-US" sz="1500"/>
              <a:t>Prabhleen, Anjali, Chloe</a:t>
            </a:r>
            <a:endParaRPr sz="1500"/>
          </a:p>
          <a:p>
            <a:pPr indent="0" lvl="0" marL="0" rtl="0" algn="l">
              <a:spcBef>
                <a:spcPts val="0"/>
              </a:spcBef>
              <a:spcAft>
                <a:spcPts val="0"/>
              </a:spcAft>
              <a:buClr>
                <a:schemeClr val="dk1"/>
              </a:buClr>
              <a:buFont typeface="Arial"/>
              <a:buNone/>
            </a:pPr>
            <a:r>
              <a:t/>
            </a:r>
            <a:endParaRPr sz="1500"/>
          </a:p>
          <a:p>
            <a:pPr indent="0" lvl="0" marL="0" rtl="0" algn="l">
              <a:spcBef>
                <a:spcPts val="0"/>
              </a:spcBef>
              <a:spcAft>
                <a:spcPts val="0"/>
              </a:spcAft>
              <a:buNone/>
            </a:pPr>
            <a:r>
              <a:rPr lang="en-US"/>
              <a:t>Either from being the program or from your mentor/pair!</a:t>
            </a:r>
            <a:endParaRPr/>
          </a:p>
        </p:txBody>
      </p:sp>
      <p:sp>
        <p:nvSpPr>
          <p:cNvPr id="148" name="Google Shape;148;g823ed1b907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82453ecdc3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82453ecdc3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Zach</a:t>
            </a:r>
            <a:endParaRPr/>
          </a:p>
        </p:txBody>
      </p:sp>
      <p:sp>
        <p:nvSpPr>
          <p:cNvPr id="154" name="Google Shape;154;g82453ecdc3_1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823ed1b826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823ed1b826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Katie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Questions??</a:t>
            </a:r>
            <a:endParaRPr/>
          </a:p>
        </p:txBody>
      </p:sp>
      <p:sp>
        <p:nvSpPr>
          <p:cNvPr id="192" name="Google Shape;192;g823ed1b826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823ed1b907_0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823ed1b907_0_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Zach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Student Life helps students get involved on campus by offering volunteer experiences and opportunities to develop skills that can be used in personal and professional settings. We also help students build community on campus by connecting them to student groups, clubs, and other programs on campus that are recognized on the Co-Curricular Record.</a:t>
            </a:r>
            <a:endParaRPr b="1" sz="1100">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Zach</a:t>
            </a:r>
            <a:endParaRPr/>
          </a:p>
        </p:txBody>
      </p:sp>
      <p:sp>
        <p:nvSpPr>
          <p:cNvPr id="79" name="Google Shape;7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Katie - </a:t>
            </a:r>
            <a:r>
              <a:rPr lang="en-US"/>
              <a:t>This is what mentoring means to us</a:t>
            </a:r>
            <a:endParaRPr/>
          </a:p>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https://deptmed.queensu.ca/deptmed/admin/mentorship</a:t>
            </a:r>
            <a:endParaRPr/>
          </a:p>
          <a:p>
            <a:pPr indent="0" lvl="0" marL="0" rtl="0" algn="l">
              <a:spcBef>
                <a:spcPts val="0"/>
              </a:spcBef>
              <a:spcAft>
                <a:spcPts val="0"/>
              </a:spcAft>
              <a:buNone/>
            </a:pPr>
            <a:r>
              <a:t/>
            </a:r>
            <a:endParaRPr/>
          </a:p>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mutually beneficial</a:t>
            </a:r>
            <a:endParaRPr sz="1000">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a process that supports both participants’ growth &amp; development</a:t>
            </a:r>
            <a:endParaRPr sz="1000">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based on the history, experience, and knowledge of both individuals</a:t>
            </a:r>
            <a:endParaRPr sz="1000">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facilitated by asking thoughtful questions, and providing feedback based on personal experiences</a:t>
            </a:r>
            <a:endParaRPr sz="1000">
              <a:latin typeface="Arial"/>
              <a:ea typeface="Arial"/>
              <a:cs typeface="Arial"/>
              <a:sym typeface="Arial"/>
            </a:endParaRPr>
          </a:p>
          <a:p>
            <a:pPr indent="0" lvl="0" marL="0" rtl="0" algn="l">
              <a:lnSpc>
                <a:spcPct val="115000"/>
              </a:lnSpc>
              <a:spcBef>
                <a:spcPts val="0"/>
              </a:spcBef>
              <a:spcAft>
                <a:spcPts val="0"/>
              </a:spcAft>
              <a:buNone/>
            </a:pPr>
            <a:r>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“A relationship, which has mutual benefits for all parties involved, and is generally used to help a less experienced person achieve their goals by being receiving assistance and guidance from a more experienced person.”</a:t>
            </a:r>
            <a:endParaRPr sz="100">
              <a:latin typeface="Arial"/>
              <a:ea typeface="Arial"/>
              <a:cs typeface="Arial"/>
              <a:sym typeface="Arial"/>
            </a:endParaRPr>
          </a:p>
          <a:p>
            <a:pPr indent="0" lvl="0" marL="0" rtl="0" algn="l">
              <a:lnSpc>
                <a:spcPct val="115000"/>
              </a:lnSpc>
              <a:spcBef>
                <a:spcPts val="0"/>
              </a:spcBef>
              <a:spcAft>
                <a:spcPts val="0"/>
              </a:spcAft>
              <a:buNone/>
            </a:pPr>
            <a:r>
              <a:rPr lang="en-US" sz="1100" u="sng">
                <a:solidFill>
                  <a:schemeClr val="hlink"/>
                </a:solidFill>
                <a:latin typeface="Arial"/>
                <a:ea typeface="Arial"/>
                <a:cs typeface="Arial"/>
                <a:sym typeface="Arial"/>
                <a:hlinkClick r:id="rId3"/>
              </a:rPr>
              <a:t>http://mypeer.org.au/planning/what-are-peer-based-programs/program-types/peer-mentoring/</a:t>
            </a:r>
            <a:endParaRPr sz="1000">
              <a:latin typeface="Arial"/>
              <a:ea typeface="Arial"/>
              <a:cs typeface="Arial"/>
              <a:sym typeface="Arial"/>
            </a:endParaRPr>
          </a:p>
        </p:txBody>
      </p:sp>
      <p:sp>
        <p:nvSpPr>
          <p:cNvPr id="86" name="Google Shape;8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Zach - In our program the benefits are .. and they are similar in other mentoring programs you may decide to be apart of.</a:t>
            </a:r>
            <a:endParaRPr/>
          </a:p>
        </p:txBody>
      </p:sp>
      <p:sp>
        <p:nvSpPr>
          <p:cNvPr id="95" name="Google Shape;9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Zach</a:t>
            </a:r>
            <a:endParaRPr/>
          </a:p>
        </p:txBody>
      </p:sp>
      <p:sp>
        <p:nvSpPr>
          <p:cNvPr id="103" name="Google Shape;10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8bc26e1b05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8bc26e1b05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Katie - Brief introductions (only names, all have experience with peer mentoring programs)</a:t>
            </a:r>
            <a:endParaRPr/>
          </a:p>
        </p:txBody>
      </p:sp>
      <p:sp>
        <p:nvSpPr>
          <p:cNvPr id="124" name="Google Shape;124;g8bc26e1b05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823ed1b907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823ed1b907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500"/>
              <a:t>Order: </a:t>
            </a:r>
            <a:r>
              <a:rPr lang="en-US" sz="1500"/>
              <a:t>Prabhleen, Anjali, Chloe</a:t>
            </a:r>
            <a:endParaRPr sz="1500"/>
          </a:p>
          <a:p>
            <a:pPr indent="-317500" lvl="0" marL="457200" rtl="0" algn="l">
              <a:spcBef>
                <a:spcPts val="0"/>
              </a:spcBef>
              <a:spcAft>
                <a:spcPts val="0"/>
              </a:spcAft>
              <a:buSzPts val="1400"/>
              <a:buChar char="-"/>
            </a:pPr>
            <a:r>
              <a:rPr lang="en-US"/>
              <a:t>Name </a:t>
            </a:r>
            <a:endParaRPr/>
          </a:p>
          <a:p>
            <a:pPr indent="-317500" lvl="0" marL="457200" rtl="0" algn="l">
              <a:spcBef>
                <a:spcPts val="0"/>
              </a:spcBef>
              <a:spcAft>
                <a:spcPts val="0"/>
              </a:spcAft>
              <a:buSzPts val="1400"/>
              <a:buChar char="-"/>
            </a:pPr>
            <a:r>
              <a:rPr lang="en-US"/>
              <a:t>Pronouns (if comfortable)</a:t>
            </a:r>
            <a:endParaRPr/>
          </a:p>
          <a:p>
            <a:pPr indent="-317500" lvl="0" marL="457200" rtl="0" algn="l">
              <a:spcBef>
                <a:spcPts val="0"/>
              </a:spcBef>
              <a:spcAft>
                <a:spcPts val="0"/>
              </a:spcAft>
              <a:buSzPts val="1400"/>
              <a:buChar char="-"/>
            </a:pPr>
            <a:r>
              <a:rPr lang="en-US"/>
              <a:t>Program(s) you were involved in</a:t>
            </a:r>
            <a:endParaRPr/>
          </a:p>
          <a:p>
            <a:pPr indent="-317500" lvl="0" marL="457200" rtl="0" algn="l">
              <a:spcBef>
                <a:spcPts val="0"/>
              </a:spcBef>
              <a:spcAft>
                <a:spcPts val="0"/>
              </a:spcAft>
              <a:buSzPts val="1400"/>
              <a:buChar char="-"/>
            </a:pPr>
            <a:r>
              <a:rPr lang="en-US"/>
              <a:t>Role in the program</a:t>
            </a:r>
            <a:endParaRPr/>
          </a:p>
        </p:txBody>
      </p:sp>
      <p:sp>
        <p:nvSpPr>
          <p:cNvPr id="130" name="Google Shape;130;g823ed1b907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823ed1b90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823ed1b907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500"/>
              <a:t>Order: </a:t>
            </a:r>
            <a:r>
              <a:rPr lang="en-US" sz="1500"/>
              <a:t>Anjali, Chloe, Prabhleen</a:t>
            </a:r>
            <a:endParaRPr sz="1500"/>
          </a:p>
          <a:p>
            <a:pPr indent="0" lvl="0" marL="0" rtl="0" algn="l">
              <a:spcBef>
                <a:spcPts val="0"/>
              </a:spcBef>
              <a:spcAft>
                <a:spcPts val="0"/>
              </a:spcAft>
              <a:buNone/>
            </a:pPr>
            <a:r>
              <a:t/>
            </a:r>
            <a:endParaRPr/>
          </a:p>
          <a:p>
            <a:pPr indent="0" lvl="0" marL="0" rtl="0" algn="l">
              <a:spcBef>
                <a:spcPts val="0"/>
              </a:spcBef>
              <a:spcAft>
                <a:spcPts val="0"/>
              </a:spcAft>
              <a:buNone/>
            </a:pPr>
            <a:r>
              <a:rPr lang="en-US"/>
              <a:t>Chloe &amp; Anjali - I wanted to have a mentor because / I decided to apply for a mentor because…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Prabhleen - I wanted to be a mentor because / I decided to be a mentor because…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6" name="Google Shape;136;g823ed1b907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3" name="Shape 13"/>
        <p:cNvGrpSpPr/>
        <p:nvPr/>
      </p:nvGrpSpPr>
      <p:grpSpPr>
        <a:xfrm>
          <a:off x="0" y="0"/>
          <a:ext cx="0" cy="0"/>
          <a:chOff x="0" y="0"/>
          <a:chExt cx="0" cy="0"/>
        </a:xfrm>
      </p:grpSpPr>
      <p:sp>
        <p:nvSpPr>
          <p:cNvPr id="14" name="Google Shape;14;p29"/>
          <p:cNvSpPr/>
          <p:nvPr/>
        </p:nvSpPr>
        <p:spPr>
          <a:xfrm>
            <a:off x="0" y="3240913"/>
            <a:ext cx="12192000" cy="361708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15" name="Google Shape;15;p29"/>
          <p:cNvPicPr preferRelativeResize="0"/>
          <p:nvPr/>
        </p:nvPicPr>
        <p:blipFill rotWithShape="1">
          <a:blip r:embed="rId2">
            <a:alphaModFix/>
          </a:blip>
          <a:srcRect b="0" l="0" r="0" t="0"/>
          <a:stretch/>
        </p:blipFill>
        <p:spPr>
          <a:xfrm>
            <a:off x="0" y="3429000"/>
            <a:ext cx="4521200" cy="3429000"/>
          </a:xfrm>
          <a:prstGeom prst="rect">
            <a:avLst/>
          </a:prstGeom>
          <a:noFill/>
          <a:ln>
            <a:noFill/>
          </a:ln>
        </p:spPr>
      </p:pic>
      <p:pic>
        <p:nvPicPr>
          <p:cNvPr id="16" name="Google Shape;16;p29"/>
          <p:cNvPicPr preferRelativeResize="0"/>
          <p:nvPr/>
        </p:nvPicPr>
        <p:blipFill rotWithShape="1">
          <a:blip r:embed="rId3">
            <a:alphaModFix/>
          </a:blip>
          <a:srcRect b="0" l="0" r="0" t="0"/>
          <a:stretch/>
        </p:blipFill>
        <p:spPr>
          <a:xfrm>
            <a:off x="8581697" y="4969566"/>
            <a:ext cx="2921147" cy="1414058"/>
          </a:xfrm>
          <a:prstGeom prst="rect">
            <a:avLst/>
          </a:prstGeom>
          <a:noFill/>
          <a:ln>
            <a:noFill/>
          </a:ln>
        </p:spPr>
      </p:pic>
      <p:sp>
        <p:nvSpPr>
          <p:cNvPr id="17" name="Google Shape;17;p29"/>
          <p:cNvSpPr txBox="1"/>
          <p:nvPr>
            <p:ph type="title"/>
          </p:nvPr>
        </p:nvSpPr>
        <p:spPr>
          <a:xfrm>
            <a:off x="1507711" y="834887"/>
            <a:ext cx="9995132" cy="208271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2F5496"/>
              </a:buClr>
              <a:buSzPts val="6000"/>
              <a:buFont typeface="Arial"/>
              <a:buNone/>
              <a:defRPr b="1" i="0" sz="6000" u="none" cap="none" strike="noStrik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29"/>
          <p:cNvSpPr txBox="1"/>
          <p:nvPr>
            <p:ph idx="1" type="body"/>
          </p:nvPr>
        </p:nvSpPr>
        <p:spPr>
          <a:xfrm>
            <a:off x="1507711" y="2994379"/>
            <a:ext cx="9995133" cy="434622"/>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Slide">
  <p:cSld name="Chart Slide">
    <p:spTree>
      <p:nvGrpSpPr>
        <p:cNvPr id="57" name="Shape 57"/>
        <p:cNvGrpSpPr/>
        <p:nvPr/>
      </p:nvGrpSpPr>
      <p:grpSpPr>
        <a:xfrm>
          <a:off x="0" y="0"/>
          <a:ext cx="0" cy="0"/>
          <a:chOff x="0" y="0"/>
          <a:chExt cx="0" cy="0"/>
        </a:xfrm>
      </p:grpSpPr>
      <p:sp>
        <p:nvSpPr>
          <p:cNvPr id="58" name="Google Shape;58;p38"/>
          <p:cNvSpPr txBox="1"/>
          <p:nvPr>
            <p:ph type="title"/>
          </p:nvPr>
        </p:nvSpPr>
        <p:spPr>
          <a:xfrm>
            <a:off x="5727540" y="401660"/>
            <a:ext cx="4327003" cy="5474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F5496"/>
              </a:buClr>
              <a:buSzPts val="3600"/>
              <a:buFont typeface="Arial"/>
              <a:buNone/>
              <a:defRPr b="1" i="0" sz="3600" u="none" cap="none" strike="noStrik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38"/>
          <p:cNvSpPr txBox="1"/>
          <p:nvPr>
            <p:ph idx="1" type="body"/>
          </p:nvPr>
        </p:nvSpPr>
        <p:spPr>
          <a:xfrm>
            <a:off x="1030148" y="4195949"/>
            <a:ext cx="2421037" cy="739129"/>
          </a:xfrm>
          <a:prstGeom prst="rect">
            <a:avLst/>
          </a:prstGeom>
          <a:noFill/>
          <a:ln>
            <a:noFill/>
          </a:ln>
        </p:spPr>
        <p:txBody>
          <a:bodyPr anchorCtr="0" anchor="t" bIns="45700" lIns="91425" spcFirstLastPara="1" rIns="91425" wrap="square" tIns="45700">
            <a:noAutofit/>
          </a:bodyPr>
          <a:lstStyle>
            <a:lvl1pPr indent="-317500" lvl="0" marL="45720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04800" lvl="1" marL="914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8450" lvl="2" marL="13716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5338" lvl="3" marL="1828800" marR="0" rtl="0" algn="l">
              <a:lnSpc>
                <a:spcPct val="90000"/>
              </a:lnSpc>
              <a:spcBef>
                <a:spcPts val="500"/>
              </a:spcBef>
              <a:spcAft>
                <a:spcPts val="0"/>
              </a:spcAft>
              <a:buClr>
                <a:schemeClr val="dk1"/>
              </a:buClr>
              <a:buSzPts val="1051"/>
              <a:buFont typeface="Arial"/>
              <a:buChar char="•"/>
              <a:defRPr b="0" i="0" sz="1051" u="none" cap="none" strike="noStrike">
                <a:solidFill>
                  <a:schemeClr val="dk1"/>
                </a:solidFill>
                <a:latin typeface="Arial"/>
                <a:ea typeface="Arial"/>
                <a:cs typeface="Arial"/>
                <a:sym typeface="Arial"/>
              </a:defRPr>
            </a:lvl4pPr>
            <a:lvl5pPr indent="-295338" lvl="4" marL="2286000" marR="0" rtl="0" algn="l">
              <a:lnSpc>
                <a:spcPct val="90000"/>
              </a:lnSpc>
              <a:spcBef>
                <a:spcPts val="500"/>
              </a:spcBef>
              <a:spcAft>
                <a:spcPts val="0"/>
              </a:spcAft>
              <a:buClr>
                <a:schemeClr val="dk1"/>
              </a:buClr>
              <a:buSzPts val="1051"/>
              <a:buFont typeface="Arial"/>
              <a:buChar char="•"/>
              <a:defRPr b="0" i="0" sz="1051"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38"/>
          <p:cNvSpPr txBox="1"/>
          <p:nvPr>
            <p:ph idx="2" type="body"/>
          </p:nvPr>
        </p:nvSpPr>
        <p:spPr>
          <a:xfrm>
            <a:off x="1294435" y="1795443"/>
            <a:ext cx="2710407" cy="178113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38"/>
          <p:cNvSpPr/>
          <p:nvPr>
            <p:ph idx="3" type="chart"/>
          </p:nvPr>
        </p:nvSpPr>
        <p:spPr>
          <a:xfrm>
            <a:off x="4988688" y="1076327"/>
            <a:ext cx="5648445" cy="385921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1">
  <p:cSld name="Content Slide 1">
    <p:spTree>
      <p:nvGrpSpPr>
        <p:cNvPr id="19" name="Shape 19"/>
        <p:cNvGrpSpPr/>
        <p:nvPr/>
      </p:nvGrpSpPr>
      <p:grpSpPr>
        <a:xfrm>
          <a:off x="0" y="0"/>
          <a:ext cx="0" cy="0"/>
          <a:chOff x="0" y="0"/>
          <a:chExt cx="0" cy="0"/>
        </a:xfrm>
      </p:grpSpPr>
      <p:sp>
        <p:nvSpPr>
          <p:cNvPr id="20" name="Google Shape;20;p30"/>
          <p:cNvSpPr txBox="1"/>
          <p:nvPr>
            <p:ph type="title"/>
          </p:nvPr>
        </p:nvSpPr>
        <p:spPr>
          <a:xfrm>
            <a:off x="1768997" y="818348"/>
            <a:ext cx="9584803" cy="5474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F5496"/>
              </a:buClr>
              <a:buSzPts val="3600"/>
              <a:buFont typeface="Arial"/>
              <a:buNone/>
              <a:defRPr b="1" i="0" sz="3600" u="none" cap="none" strike="noStrik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30"/>
          <p:cNvSpPr txBox="1"/>
          <p:nvPr>
            <p:ph idx="1" type="body"/>
          </p:nvPr>
        </p:nvSpPr>
        <p:spPr>
          <a:xfrm>
            <a:off x="1768997" y="2086339"/>
            <a:ext cx="9584803" cy="1866237"/>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30"/>
          <p:cNvSpPr txBox="1"/>
          <p:nvPr>
            <p:ph idx="2" type="body"/>
          </p:nvPr>
        </p:nvSpPr>
        <p:spPr>
          <a:xfrm>
            <a:off x="1768997" y="1529225"/>
            <a:ext cx="9584803" cy="393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p:cSld name="Closing Slide">
    <p:spTree>
      <p:nvGrpSpPr>
        <p:cNvPr id="23" name="Shape 23"/>
        <p:cNvGrpSpPr/>
        <p:nvPr/>
      </p:nvGrpSpPr>
      <p:grpSpPr>
        <a:xfrm>
          <a:off x="0" y="0"/>
          <a:ext cx="0" cy="0"/>
          <a:chOff x="0" y="0"/>
          <a:chExt cx="0" cy="0"/>
        </a:xfrm>
      </p:grpSpPr>
      <p:sp>
        <p:nvSpPr>
          <p:cNvPr id="24" name="Google Shape;24;p3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 name="Google Shape;25;p31"/>
          <p:cNvPicPr preferRelativeResize="0"/>
          <p:nvPr/>
        </p:nvPicPr>
        <p:blipFill rotWithShape="1">
          <a:blip r:embed="rId2">
            <a:alphaModFix/>
          </a:blip>
          <a:srcRect b="0" l="0" r="0" t="0"/>
          <a:stretch/>
        </p:blipFill>
        <p:spPr>
          <a:xfrm>
            <a:off x="3477762" y="2161903"/>
            <a:ext cx="5236479" cy="253419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2">
  <p:cSld name="Content Slide 2">
    <p:spTree>
      <p:nvGrpSpPr>
        <p:cNvPr id="26" name="Shape 26"/>
        <p:cNvGrpSpPr/>
        <p:nvPr/>
      </p:nvGrpSpPr>
      <p:grpSpPr>
        <a:xfrm>
          <a:off x="0" y="0"/>
          <a:ext cx="0" cy="0"/>
          <a:chOff x="0" y="0"/>
          <a:chExt cx="0" cy="0"/>
        </a:xfrm>
      </p:grpSpPr>
      <p:sp>
        <p:nvSpPr>
          <p:cNvPr id="27" name="Google Shape;27;p32"/>
          <p:cNvSpPr txBox="1"/>
          <p:nvPr>
            <p:ph type="title"/>
          </p:nvPr>
        </p:nvSpPr>
        <p:spPr>
          <a:xfrm>
            <a:off x="1303597" y="818348"/>
            <a:ext cx="9584803" cy="5474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F5496"/>
              </a:buClr>
              <a:buSzPts val="3600"/>
              <a:buFont typeface="Arial"/>
              <a:buNone/>
              <a:defRPr b="1" i="0" sz="3600" u="none" cap="none" strike="noStrik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 name="Google Shape;28;p32"/>
          <p:cNvSpPr txBox="1"/>
          <p:nvPr>
            <p:ph idx="1" type="body"/>
          </p:nvPr>
        </p:nvSpPr>
        <p:spPr>
          <a:xfrm>
            <a:off x="1303598" y="3483992"/>
            <a:ext cx="2816991" cy="14352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32"/>
          <p:cNvSpPr txBox="1"/>
          <p:nvPr>
            <p:ph idx="2" type="body"/>
          </p:nvPr>
        </p:nvSpPr>
        <p:spPr>
          <a:xfrm>
            <a:off x="1303598" y="2980308"/>
            <a:ext cx="2816991" cy="393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32"/>
          <p:cNvSpPr txBox="1"/>
          <p:nvPr>
            <p:ph idx="3" type="body"/>
          </p:nvPr>
        </p:nvSpPr>
        <p:spPr>
          <a:xfrm>
            <a:off x="4615887" y="3483992"/>
            <a:ext cx="2816991" cy="14352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32"/>
          <p:cNvSpPr txBox="1"/>
          <p:nvPr>
            <p:ph idx="4" type="body"/>
          </p:nvPr>
        </p:nvSpPr>
        <p:spPr>
          <a:xfrm>
            <a:off x="4615886" y="2980308"/>
            <a:ext cx="2816991" cy="393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32"/>
          <p:cNvSpPr txBox="1"/>
          <p:nvPr>
            <p:ph idx="5" type="body"/>
          </p:nvPr>
        </p:nvSpPr>
        <p:spPr>
          <a:xfrm>
            <a:off x="7893451" y="3483992"/>
            <a:ext cx="2816991" cy="14352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32"/>
          <p:cNvSpPr txBox="1"/>
          <p:nvPr>
            <p:ph idx="6" type="body"/>
          </p:nvPr>
        </p:nvSpPr>
        <p:spPr>
          <a:xfrm>
            <a:off x="7893450" y="2980308"/>
            <a:ext cx="2816991" cy="393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4" name="Google Shape;34;p32"/>
          <p:cNvPicPr preferRelativeResize="0"/>
          <p:nvPr/>
        </p:nvPicPr>
        <p:blipFill rotWithShape="1">
          <a:blip r:embed="rId2">
            <a:alphaModFix/>
          </a:blip>
          <a:srcRect b="0" l="0" r="0" t="0"/>
          <a:stretch/>
        </p:blipFill>
        <p:spPr>
          <a:xfrm>
            <a:off x="1303597" y="1666873"/>
            <a:ext cx="2544071" cy="1100139"/>
          </a:xfrm>
          <a:prstGeom prst="rect">
            <a:avLst/>
          </a:prstGeom>
          <a:noFill/>
          <a:ln>
            <a:noFill/>
          </a:ln>
        </p:spPr>
      </p:pic>
      <p:pic>
        <p:nvPicPr>
          <p:cNvPr id="35" name="Google Shape;35;p32"/>
          <p:cNvPicPr preferRelativeResize="0"/>
          <p:nvPr/>
        </p:nvPicPr>
        <p:blipFill rotWithShape="1">
          <a:blip r:embed="rId3">
            <a:alphaModFix/>
          </a:blip>
          <a:srcRect b="0" l="0" r="0" t="0"/>
          <a:stretch/>
        </p:blipFill>
        <p:spPr>
          <a:xfrm>
            <a:off x="4615886" y="1666873"/>
            <a:ext cx="2544071" cy="1100139"/>
          </a:xfrm>
          <a:prstGeom prst="rect">
            <a:avLst/>
          </a:prstGeom>
          <a:noFill/>
          <a:ln>
            <a:noFill/>
          </a:ln>
        </p:spPr>
      </p:pic>
      <p:pic>
        <p:nvPicPr>
          <p:cNvPr id="36" name="Google Shape;36;p32"/>
          <p:cNvPicPr preferRelativeResize="0"/>
          <p:nvPr/>
        </p:nvPicPr>
        <p:blipFill rotWithShape="1">
          <a:blip r:embed="rId4">
            <a:alphaModFix/>
          </a:blip>
          <a:srcRect b="0" l="0" r="0" t="0"/>
          <a:stretch/>
        </p:blipFill>
        <p:spPr>
          <a:xfrm>
            <a:off x="7893450" y="1666873"/>
            <a:ext cx="2544071" cy="11001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3">
  <p:cSld name="Content Slide 3">
    <p:spTree>
      <p:nvGrpSpPr>
        <p:cNvPr id="37" name="Shape 37"/>
        <p:cNvGrpSpPr/>
        <p:nvPr/>
      </p:nvGrpSpPr>
      <p:grpSpPr>
        <a:xfrm>
          <a:off x="0" y="0"/>
          <a:ext cx="0" cy="0"/>
          <a:chOff x="0" y="0"/>
          <a:chExt cx="0" cy="0"/>
        </a:xfrm>
      </p:grpSpPr>
      <p:sp>
        <p:nvSpPr>
          <p:cNvPr id="38" name="Google Shape;38;p33"/>
          <p:cNvSpPr txBox="1"/>
          <p:nvPr>
            <p:ph type="title"/>
          </p:nvPr>
        </p:nvSpPr>
        <p:spPr>
          <a:xfrm>
            <a:off x="1917058" y="771386"/>
            <a:ext cx="8551060" cy="5474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F5496"/>
              </a:buClr>
              <a:buSzPts val="3600"/>
              <a:buFont typeface="Arial"/>
              <a:buNone/>
              <a:defRPr b="1" i="0" sz="3600" u="none" cap="none" strike="noStrik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 name="Google Shape;39;p33"/>
          <p:cNvSpPr txBox="1"/>
          <p:nvPr>
            <p:ph idx="1" type="body"/>
          </p:nvPr>
        </p:nvSpPr>
        <p:spPr>
          <a:xfrm>
            <a:off x="6122281" y="2086667"/>
            <a:ext cx="4345835" cy="17214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33"/>
          <p:cNvSpPr txBox="1"/>
          <p:nvPr>
            <p:ph idx="2" type="body"/>
          </p:nvPr>
        </p:nvSpPr>
        <p:spPr>
          <a:xfrm>
            <a:off x="6122282" y="1599510"/>
            <a:ext cx="2816991" cy="393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1" name="Google Shape;41;p33"/>
          <p:cNvPicPr preferRelativeResize="0"/>
          <p:nvPr/>
        </p:nvPicPr>
        <p:blipFill rotWithShape="1">
          <a:blip r:embed="rId2">
            <a:alphaModFix/>
          </a:blip>
          <a:srcRect b="0" l="0" r="0" t="0"/>
          <a:stretch/>
        </p:blipFill>
        <p:spPr>
          <a:xfrm>
            <a:off x="1917057" y="1599510"/>
            <a:ext cx="3696665" cy="24623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4">
  <p:cSld name="Content Slide 4">
    <p:spTree>
      <p:nvGrpSpPr>
        <p:cNvPr id="42" name="Shape 42"/>
        <p:cNvGrpSpPr/>
        <p:nvPr/>
      </p:nvGrpSpPr>
      <p:grpSpPr>
        <a:xfrm>
          <a:off x="0" y="0"/>
          <a:ext cx="0" cy="0"/>
          <a:chOff x="0" y="0"/>
          <a:chExt cx="0" cy="0"/>
        </a:xfrm>
      </p:grpSpPr>
      <p:sp>
        <p:nvSpPr>
          <p:cNvPr id="43" name="Google Shape;43;p34"/>
          <p:cNvSpPr txBox="1"/>
          <p:nvPr>
            <p:ph type="title"/>
          </p:nvPr>
        </p:nvSpPr>
        <p:spPr>
          <a:xfrm>
            <a:off x="1917058" y="771386"/>
            <a:ext cx="8551060" cy="5474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F5496"/>
              </a:buClr>
              <a:buSzPts val="3600"/>
              <a:buFont typeface="Arial"/>
              <a:buNone/>
              <a:defRPr b="1" i="0" sz="3600" u="none" cap="none" strike="noStrik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4" name="Google Shape;44;p34"/>
          <p:cNvSpPr txBox="1"/>
          <p:nvPr>
            <p:ph idx="1" type="body"/>
          </p:nvPr>
        </p:nvSpPr>
        <p:spPr>
          <a:xfrm>
            <a:off x="1917057" y="2077296"/>
            <a:ext cx="4345835" cy="17214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34"/>
          <p:cNvSpPr txBox="1"/>
          <p:nvPr>
            <p:ph idx="2" type="body"/>
          </p:nvPr>
        </p:nvSpPr>
        <p:spPr>
          <a:xfrm>
            <a:off x="1917058" y="1590139"/>
            <a:ext cx="2816991" cy="393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6" name="Google Shape;46;p34"/>
          <p:cNvPicPr preferRelativeResize="0"/>
          <p:nvPr/>
        </p:nvPicPr>
        <p:blipFill rotWithShape="1">
          <a:blip r:embed="rId2">
            <a:alphaModFix/>
          </a:blip>
          <a:srcRect b="0" l="0" r="0" t="0"/>
          <a:stretch/>
        </p:blipFill>
        <p:spPr>
          <a:xfrm>
            <a:off x="6771453" y="1590139"/>
            <a:ext cx="3696665" cy="24623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Slide">
  <p:cSld name="Transition Slide">
    <p:spTree>
      <p:nvGrpSpPr>
        <p:cNvPr id="47" name="Shape 47"/>
        <p:cNvGrpSpPr/>
        <p:nvPr/>
      </p:nvGrpSpPr>
      <p:grpSpPr>
        <a:xfrm>
          <a:off x="0" y="0"/>
          <a:ext cx="0" cy="0"/>
          <a:chOff x="0" y="0"/>
          <a:chExt cx="0" cy="0"/>
        </a:xfrm>
      </p:grpSpPr>
      <p:pic>
        <p:nvPicPr>
          <p:cNvPr id="48" name="Google Shape;48;p35"/>
          <p:cNvPicPr preferRelativeResize="0"/>
          <p:nvPr/>
        </p:nvPicPr>
        <p:blipFill rotWithShape="1">
          <a:blip r:embed="rId2">
            <a:alphaModFix/>
          </a:blip>
          <a:srcRect b="0" l="0" r="0" t="0"/>
          <a:stretch/>
        </p:blipFill>
        <p:spPr>
          <a:xfrm>
            <a:off x="0" y="0"/>
            <a:ext cx="12192000" cy="5270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Slide 2">
  <p:cSld name="Transition Slide 2">
    <p:spTree>
      <p:nvGrpSpPr>
        <p:cNvPr id="49" name="Shape 49"/>
        <p:cNvGrpSpPr/>
        <p:nvPr/>
      </p:nvGrpSpPr>
      <p:grpSpPr>
        <a:xfrm>
          <a:off x="0" y="0"/>
          <a:ext cx="0" cy="0"/>
          <a:chOff x="0" y="0"/>
          <a:chExt cx="0" cy="0"/>
        </a:xfrm>
      </p:grpSpPr>
      <p:sp>
        <p:nvSpPr>
          <p:cNvPr id="50" name="Google Shape;50;p36"/>
          <p:cNvSpPr txBox="1"/>
          <p:nvPr>
            <p:ph idx="1" type="body"/>
          </p:nvPr>
        </p:nvSpPr>
        <p:spPr>
          <a:xfrm>
            <a:off x="713292" y="1591521"/>
            <a:ext cx="2029909" cy="27258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51" name="Google Shape;51;p36"/>
          <p:cNvPicPr preferRelativeResize="0"/>
          <p:nvPr/>
        </p:nvPicPr>
        <p:blipFill rotWithShape="1">
          <a:blip r:embed="rId2">
            <a:alphaModFix/>
          </a:blip>
          <a:srcRect b="0" l="0" r="0" t="0"/>
          <a:stretch/>
        </p:blipFill>
        <p:spPr>
          <a:xfrm>
            <a:off x="3329609" y="0"/>
            <a:ext cx="8862391" cy="526541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5">
  <p:cSld name="Content Slide 5">
    <p:spTree>
      <p:nvGrpSpPr>
        <p:cNvPr id="52" name="Shape 52"/>
        <p:cNvGrpSpPr/>
        <p:nvPr/>
      </p:nvGrpSpPr>
      <p:grpSpPr>
        <a:xfrm>
          <a:off x="0" y="0"/>
          <a:ext cx="0" cy="0"/>
          <a:chOff x="0" y="0"/>
          <a:chExt cx="0" cy="0"/>
        </a:xfrm>
      </p:grpSpPr>
      <p:sp>
        <p:nvSpPr>
          <p:cNvPr id="53" name="Google Shape;53;p37"/>
          <p:cNvSpPr txBox="1"/>
          <p:nvPr>
            <p:ph type="title"/>
          </p:nvPr>
        </p:nvSpPr>
        <p:spPr>
          <a:xfrm>
            <a:off x="1768999" y="818348"/>
            <a:ext cx="6275408" cy="5474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F5496"/>
              </a:buClr>
              <a:buSzPts val="3600"/>
              <a:buFont typeface="Arial"/>
              <a:buNone/>
              <a:defRPr b="1" i="0" sz="3600" u="none" cap="none" strike="noStrik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Google Shape;54;p37"/>
          <p:cNvSpPr txBox="1"/>
          <p:nvPr>
            <p:ph idx="1" type="body"/>
          </p:nvPr>
        </p:nvSpPr>
        <p:spPr>
          <a:xfrm>
            <a:off x="1768999" y="2086339"/>
            <a:ext cx="6275408" cy="1866237"/>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 name="Google Shape;55;p37"/>
          <p:cNvSpPr txBox="1"/>
          <p:nvPr>
            <p:ph idx="2" type="body"/>
          </p:nvPr>
        </p:nvSpPr>
        <p:spPr>
          <a:xfrm>
            <a:off x="1768997" y="1529225"/>
            <a:ext cx="6275408" cy="393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56" name="Google Shape;56;p37"/>
          <p:cNvPicPr preferRelativeResize="0"/>
          <p:nvPr/>
        </p:nvPicPr>
        <p:blipFill rotWithShape="1">
          <a:blip r:embed="rId2">
            <a:alphaModFix/>
          </a:blip>
          <a:srcRect b="0" l="0" r="0" t="0"/>
          <a:stretch/>
        </p:blipFill>
        <p:spPr>
          <a:xfrm>
            <a:off x="8647042" y="0"/>
            <a:ext cx="3544957" cy="52635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theme" Target="../theme/theme1.xml"/><Relationship Id="rId12" Type="http://schemas.openxmlformats.org/officeDocument/2006/relationships/slideLayout" Target="../slideLayouts/slideLayout10.xml"/><Relationship Id="rId1" Type="http://schemas.openxmlformats.org/officeDocument/2006/relationships/image" Target="../media/image9.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id="10" name="Google Shape;10;p28"/>
          <p:cNvPicPr preferRelativeResize="0"/>
          <p:nvPr/>
        </p:nvPicPr>
        <p:blipFill rotWithShape="1">
          <a:blip r:embed="rId1">
            <a:alphaModFix/>
          </a:blip>
          <a:srcRect b="0" l="0" r="0" t="0"/>
          <a:stretch/>
        </p:blipFill>
        <p:spPr>
          <a:xfrm>
            <a:off x="-4932" y="5271294"/>
            <a:ext cx="12196931" cy="88797"/>
          </a:xfrm>
          <a:prstGeom prst="rect">
            <a:avLst/>
          </a:prstGeom>
          <a:noFill/>
          <a:ln>
            <a:noFill/>
          </a:ln>
        </p:spPr>
      </p:pic>
      <p:pic>
        <p:nvPicPr>
          <p:cNvPr id="11" name="Google Shape;11;p28"/>
          <p:cNvPicPr preferRelativeResize="0"/>
          <p:nvPr/>
        </p:nvPicPr>
        <p:blipFill rotWithShape="1">
          <a:blip r:embed="rId2">
            <a:alphaModFix/>
          </a:blip>
          <a:srcRect b="0" l="0" r="0" t="0"/>
          <a:stretch/>
        </p:blipFill>
        <p:spPr>
          <a:xfrm>
            <a:off x="9209750" y="5533467"/>
            <a:ext cx="2379407" cy="1151118"/>
          </a:xfrm>
          <a:prstGeom prst="rect">
            <a:avLst/>
          </a:prstGeom>
          <a:noFill/>
          <a:ln>
            <a:noFill/>
          </a:ln>
        </p:spPr>
      </p:pic>
      <p:sp>
        <p:nvSpPr>
          <p:cNvPr id="12" name="Google Shape;12;p28"/>
          <p:cNvSpPr txBox="1"/>
          <p:nvPr/>
        </p:nvSpPr>
        <p:spPr>
          <a:xfrm>
            <a:off x="1192193" y="6074302"/>
            <a:ext cx="2430684"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100" u="none" cap="none" strike="noStrike">
                <a:solidFill>
                  <a:srgbClr val="2F5496"/>
                </a:solidFill>
                <a:latin typeface="Arial"/>
                <a:ea typeface="Arial"/>
                <a:cs typeface="Arial"/>
                <a:sym typeface="Arial"/>
              </a:rPr>
              <a:t>umanitoba.ca</a:t>
            </a:r>
            <a:endParaRPr b="1" i="0" sz="2100">
              <a:solidFill>
                <a:srgbClr val="2F5496"/>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hyperlink" Target="http://umanitoba.ca/mentorship"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2F5496"/>
              </a:buClr>
              <a:buSzPts val="6000"/>
              <a:buFont typeface="Arial"/>
              <a:buNone/>
            </a:pPr>
            <a:r>
              <a:rPr b="1" lang="en-US" sz="6000">
                <a:solidFill>
                  <a:srgbClr val="2F5496"/>
                </a:solidFill>
              </a:rPr>
              <a:t>Conversations</a:t>
            </a:r>
            <a:r>
              <a:rPr b="1" lang="en-US" sz="6000">
                <a:solidFill>
                  <a:srgbClr val="2F5496"/>
                </a:solidFill>
              </a:rPr>
              <a:t> for Success: Mentoring Programs</a:t>
            </a:r>
            <a:endParaRPr/>
          </a:p>
        </p:txBody>
      </p:sp>
      <p:sp>
        <p:nvSpPr>
          <p:cNvPr id="67" name="Google Shape;67;p1"/>
          <p:cNvSpPr txBox="1"/>
          <p:nvPr>
            <p:ph idx="1" type="subTitle"/>
          </p:nvPr>
        </p:nvSpPr>
        <p:spPr>
          <a:xfrm>
            <a:off x="2699650" y="3602025"/>
            <a:ext cx="84675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lang="en-US" sz="2800">
                <a:solidFill>
                  <a:schemeClr val="dk1"/>
                </a:solidFill>
              </a:rPr>
              <a:t>Student Life</a:t>
            </a:r>
            <a:endParaRPr b="1" sz="2800">
              <a:solidFill>
                <a:schemeClr val="dk1"/>
              </a:solidFill>
            </a:endParaRPr>
          </a:p>
          <a:p>
            <a:pPr indent="0" lvl="0" marL="0" marR="0" rtl="0" algn="l">
              <a:lnSpc>
                <a:spcPct val="9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Student Engagement and Success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g823ed1b907_0_21"/>
          <p:cNvSpPr txBox="1"/>
          <p:nvPr>
            <p:ph type="title"/>
          </p:nvPr>
        </p:nvSpPr>
        <p:spPr>
          <a:xfrm>
            <a:off x="1076850" y="2514677"/>
            <a:ext cx="10038300" cy="1214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F5496"/>
              </a:buClr>
              <a:buSzPts val="3600"/>
              <a:buFont typeface="Arial"/>
              <a:buNone/>
            </a:pPr>
            <a:r>
              <a:rPr b="0" lang="en-US"/>
              <a:t>What skills did you develop or use in your peer mentoring program?</a:t>
            </a:r>
            <a:endParaRPr b="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g823ed1b907_0_11"/>
          <p:cNvSpPr txBox="1"/>
          <p:nvPr>
            <p:ph type="title"/>
          </p:nvPr>
        </p:nvSpPr>
        <p:spPr>
          <a:xfrm>
            <a:off x="1076850" y="2514677"/>
            <a:ext cx="10038300" cy="1214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F5496"/>
              </a:buClr>
              <a:buSzPts val="3600"/>
              <a:buFont typeface="Arial"/>
              <a:buNone/>
            </a:pPr>
            <a:r>
              <a:rPr b="0" lang="en-US"/>
              <a:t>What was the most valuable thing you learned from being in a peer mentoring program?</a:t>
            </a:r>
            <a:endParaRPr b="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g82453ecdc3_1_4"/>
          <p:cNvSpPr txBox="1"/>
          <p:nvPr>
            <p:ph type="title"/>
          </p:nvPr>
        </p:nvSpPr>
        <p:spPr>
          <a:xfrm>
            <a:off x="1768997" y="818348"/>
            <a:ext cx="9584700" cy="547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Mentoring Programs at the U of M</a:t>
            </a:r>
            <a:endParaRPr/>
          </a:p>
        </p:txBody>
      </p:sp>
      <p:grpSp>
        <p:nvGrpSpPr>
          <p:cNvPr id="157" name="Google Shape;157;g82453ecdc3_1_4"/>
          <p:cNvGrpSpPr/>
          <p:nvPr/>
        </p:nvGrpSpPr>
        <p:grpSpPr>
          <a:xfrm>
            <a:off x="2124064" y="3256487"/>
            <a:ext cx="7943768" cy="857979"/>
            <a:chOff x="1593000" y="2322568"/>
            <a:chExt cx="5957975" cy="643500"/>
          </a:xfrm>
        </p:grpSpPr>
        <p:sp>
          <p:nvSpPr>
            <p:cNvPr id="158" name="Google Shape;158;g82453ecdc3_1_4"/>
            <p:cNvSpPr/>
            <p:nvPr/>
          </p:nvSpPr>
          <p:spPr>
            <a:xfrm>
              <a:off x="3728375" y="2322568"/>
              <a:ext cx="3822600" cy="643500"/>
            </a:xfrm>
            <a:prstGeom prst="rect">
              <a:avLst/>
            </a:prstGeom>
            <a:solidFill>
              <a:srgbClr val="EEEEE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 name="Google Shape;159;g82453ecdc3_1_4"/>
            <p:cNvSpPr/>
            <p:nvPr/>
          </p:nvSpPr>
          <p:spPr>
            <a:xfrm flipH="1">
              <a:off x="2283025" y="2322575"/>
              <a:ext cx="1844400" cy="642600"/>
            </a:xfrm>
            <a:prstGeom prst="rect">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 name="Google Shape;160;g82453ecdc3_1_4"/>
            <p:cNvSpPr/>
            <p:nvPr/>
          </p:nvSpPr>
          <p:spPr>
            <a:xfrm rot="-5400000">
              <a:off x="3501574" y="1934671"/>
              <a:ext cx="643356" cy="1419149"/>
            </a:xfrm>
            <a:prstGeom prst="flowChartOffpageConnector">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 name="Google Shape;161;g82453ecdc3_1_4"/>
            <p:cNvSpPr/>
            <p:nvPr/>
          </p:nvSpPr>
          <p:spPr>
            <a:xfrm>
              <a:off x="2342625" y="2399951"/>
              <a:ext cx="1940700" cy="4959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lang="en-US" sz="1300">
                  <a:solidFill>
                    <a:srgbClr val="FFFFFF"/>
                  </a:solidFill>
                  <a:latin typeface="Roboto Medium"/>
                  <a:ea typeface="Roboto Medium"/>
                  <a:cs typeface="Roboto Medium"/>
                  <a:sym typeface="Roboto Medium"/>
                </a:rPr>
                <a:t>Students mentoring youth</a:t>
              </a:r>
              <a:endParaRPr sz="1300">
                <a:solidFill>
                  <a:srgbClr val="FFFFFF"/>
                </a:solidFill>
                <a:latin typeface="Roboto"/>
                <a:ea typeface="Roboto"/>
                <a:cs typeface="Roboto"/>
                <a:sym typeface="Roboto"/>
              </a:endParaRPr>
            </a:p>
          </p:txBody>
        </p:sp>
        <p:sp>
          <p:nvSpPr>
            <p:cNvPr id="162" name="Google Shape;162;g82453ecdc3_1_4"/>
            <p:cNvSpPr/>
            <p:nvPr/>
          </p:nvSpPr>
          <p:spPr>
            <a:xfrm>
              <a:off x="1593000" y="2322568"/>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 name="Google Shape;163;g82453ecdc3_1_4"/>
            <p:cNvSpPr/>
            <p:nvPr/>
          </p:nvSpPr>
          <p:spPr>
            <a:xfrm>
              <a:off x="1593000" y="2322575"/>
              <a:ext cx="690000" cy="642600"/>
            </a:xfrm>
            <a:prstGeom prst="rect">
              <a:avLst/>
            </a:prstGeom>
            <a:solidFill>
              <a:srgbClr val="0E65F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3500">
                  <a:solidFill>
                    <a:srgbClr val="FFFFFF"/>
                  </a:solidFill>
                  <a:latin typeface="Roboto Thin"/>
                  <a:ea typeface="Roboto Thin"/>
                  <a:cs typeface="Roboto Thin"/>
                  <a:sym typeface="Roboto Thin"/>
                </a:rPr>
                <a:t>03</a:t>
              </a:r>
              <a:endParaRPr sz="3500">
                <a:solidFill>
                  <a:srgbClr val="FFFFFF"/>
                </a:solidFill>
                <a:latin typeface="Roboto Thin"/>
                <a:ea typeface="Roboto Thin"/>
                <a:cs typeface="Roboto Thin"/>
                <a:sym typeface="Roboto Thin"/>
              </a:endParaRPr>
            </a:p>
          </p:txBody>
        </p:sp>
        <p:sp>
          <p:nvSpPr>
            <p:cNvPr id="164" name="Google Shape;164;g82453ecdc3_1_4"/>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CanU Canada</a:t>
              </a:r>
              <a:endParaRPr sz="1100">
                <a:solidFill>
                  <a:srgbClr val="0C58D3"/>
                </a:solidFill>
                <a:latin typeface="Roboto"/>
                <a:ea typeface="Roboto"/>
                <a:cs typeface="Roboto"/>
                <a:sym typeface="Roboto"/>
              </a:endParaRPr>
            </a:p>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Land &amp; Water Community Engaged Learning</a:t>
              </a:r>
              <a:endParaRPr sz="1100">
                <a:solidFill>
                  <a:srgbClr val="0C58D3"/>
                </a:solidFill>
                <a:latin typeface="Roboto"/>
                <a:ea typeface="Roboto"/>
                <a:cs typeface="Roboto"/>
                <a:sym typeface="Roboto"/>
              </a:endParaRPr>
            </a:p>
          </p:txBody>
        </p:sp>
      </p:grpSp>
      <p:grpSp>
        <p:nvGrpSpPr>
          <p:cNvPr id="165" name="Google Shape;165;g82453ecdc3_1_4"/>
          <p:cNvGrpSpPr/>
          <p:nvPr/>
        </p:nvGrpSpPr>
        <p:grpSpPr>
          <a:xfrm>
            <a:off x="2124064" y="2382996"/>
            <a:ext cx="7943768" cy="857979"/>
            <a:chOff x="1593000" y="2322568"/>
            <a:chExt cx="5957975" cy="643500"/>
          </a:xfrm>
        </p:grpSpPr>
        <p:sp>
          <p:nvSpPr>
            <p:cNvPr id="166" name="Google Shape;166;g82453ecdc3_1_4"/>
            <p:cNvSpPr/>
            <p:nvPr/>
          </p:nvSpPr>
          <p:spPr>
            <a:xfrm>
              <a:off x="3728375" y="2322568"/>
              <a:ext cx="3822600" cy="643500"/>
            </a:xfrm>
            <a:prstGeom prst="rect">
              <a:avLst/>
            </a:prstGeom>
            <a:solidFill>
              <a:srgbClr val="EEEEE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 name="Google Shape;167;g82453ecdc3_1_4"/>
            <p:cNvSpPr/>
            <p:nvPr/>
          </p:nvSpPr>
          <p:spPr>
            <a:xfrm flipH="1">
              <a:off x="2283025" y="2322575"/>
              <a:ext cx="1844400" cy="642600"/>
            </a:xfrm>
            <a:prstGeom prst="rect">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 name="Google Shape;168;g82453ecdc3_1_4"/>
            <p:cNvSpPr/>
            <p:nvPr/>
          </p:nvSpPr>
          <p:spPr>
            <a:xfrm rot="-5400000">
              <a:off x="3501574" y="1934671"/>
              <a:ext cx="643356" cy="1419149"/>
            </a:xfrm>
            <a:prstGeom prst="flowChartOffpageConnector">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 name="Google Shape;169;g82453ecdc3_1_4"/>
            <p:cNvSpPr/>
            <p:nvPr/>
          </p:nvSpPr>
          <p:spPr>
            <a:xfrm>
              <a:off x="2342625" y="2399951"/>
              <a:ext cx="1940700" cy="4959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lang="en-US" sz="1300">
                  <a:solidFill>
                    <a:srgbClr val="FFFFFF"/>
                  </a:solidFill>
                  <a:latin typeface="Roboto Medium"/>
                  <a:ea typeface="Roboto Medium"/>
                  <a:cs typeface="Roboto Medium"/>
                  <a:sym typeface="Roboto Medium"/>
                </a:rPr>
                <a:t>Students with </a:t>
              </a:r>
              <a:br>
                <a:rPr lang="en-US" sz="1300">
                  <a:solidFill>
                    <a:srgbClr val="FFFFFF"/>
                  </a:solidFill>
                  <a:latin typeface="Roboto Medium"/>
                  <a:ea typeface="Roboto Medium"/>
                  <a:cs typeface="Roboto Medium"/>
                  <a:sym typeface="Roboto Medium"/>
                </a:rPr>
              </a:br>
              <a:r>
                <a:rPr lang="en-US" sz="1300">
                  <a:solidFill>
                    <a:srgbClr val="FFFFFF"/>
                  </a:solidFill>
                  <a:latin typeface="Roboto Medium"/>
                  <a:ea typeface="Roboto Medium"/>
                  <a:cs typeface="Roboto Medium"/>
                  <a:sym typeface="Roboto Medium"/>
                </a:rPr>
                <a:t>alumni mentors</a:t>
              </a:r>
              <a:endParaRPr sz="1300">
                <a:solidFill>
                  <a:srgbClr val="FFFFFF"/>
                </a:solidFill>
                <a:latin typeface="Roboto"/>
                <a:ea typeface="Roboto"/>
                <a:cs typeface="Roboto"/>
                <a:sym typeface="Roboto"/>
              </a:endParaRPr>
            </a:p>
          </p:txBody>
        </p:sp>
        <p:sp>
          <p:nvSpPr>
            <p:cNvPr id="170" name="Google Shape;170;g82453ecdc3_1_4"/>
            <p:cNvSpPr/>
            <p:nvPr/>
          </p:nvSpPr>
          <p:spPr>
            <a:xfrm>
              <a:off x="1593000" y="2322568"/>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 name="Google Shape;171;g82453ecdc3_1_4"/>
            <p:cNvSpPr/>
            <p:nvPr/>
          </p:nvSpPr>
          <p:spPr>
            <a:xfrm>
              <a:off x="1593000" y="2322575"/>
              <a:ext cx="690000" cy="642600"/>
            </a:xfrm>
            <a:prstGeom prst="rect">
              <a:avLst/>
            </a:prstGeom>
            <a:solidFill>
              <a:srgbClr val="0E65F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3500">
                  <a:solidFill>
                    <a:srgbClr val="FFFFFF"/>
                  </a:solidFill>
                  <a:latin typeface="Roboto Thin"/>
                  <a:ea typeface="Roboto Thin"/>
                  <a:cs typeface="Roboto Thin"/>
                  <a:sym typeface="Roboto Thin"/>
                </a:rPr>
                <a:t>02</a:t>
              </a:r>
              <a:endParaRPr sz="3500">
                <a:solidFill>
                  <a:srgbClr val="FFFFFF"/>
                </a:solidFill>
                <a:latin typeface="Roboto Thin"/>
                <a:ea typeface="Roboto Thin"/>
                <a:cs typeface="Roboto Thin"/>
                <a:sym typeface="Roboto Thin"/>
              </a:endParaRPr>
            </a:p>
          </p:txBody>
        </p:sp>
        <p:sp>
          <p:nvSpPr>
            <p:cNvPr id="172" name="Google Shape;172;g82453ecdc3_1_4"/>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UM Café: Ten Thousand Coffees</a:t>
              </a:r>
              <a:endParaRPr sz="1100">
                <a:solidFill>
                  <a:srgbClr val="0C58D3"/>
                </a:solidFill>
                <a:latin typeface="Roboto"/>
                <a:ea typeface="Roboto"/>
                <a:cs typeface="Roboto"/>
                <a:sym typeface="Roboto"/>
              </a:endParaRPr>
            </a:p>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Career Mentor Program</a:t>
              </a:r>
              <a:endParaRPr sz="1100">
                <a:solidFill>
                  <a:srgbClr val="0C58D3"/>
                </a:solidFill>
                <a:latin typeface="Roboto"/>
                <a:ea typeface="Roboto"/>
                <a:cs typeface="Roboto"/>
                <a:sym typeface="Roboto"/>
              </a:endParaRPr>
            </a:p>
          </p:txBody>
        </p:sp>
      </p:grpSp>
      <p:grpSp>
        <p:nvGrpSpPr>
          <p:cNvPr id="173" name="Google Shape;173;g82453ecdc3_1_4"/>
          <p:cNvGrpSpPr/>
          <p:nvPr/>
        </p:nvGrpSpPr>
        <p:grpSpPr>
          <a:xfrm>
            <a:off x="2124064" y="1509493"/>
            <a:ext cx="7943855" cy="857979"/>
            <a:chOff x="1593000" y="2322568"/>
            <a:chExt cx="5958040" cy="643500"/>
          </a:xfrm>
        </p:grpSpPr>
        <p:sp>
          <p:nvSpPr>
            <p:cNvPr id="174" name="Google Shape;174;g82453ecdc3_1_4"/>
            <p:cNvSpPr/>
            <p:nvPr/>
          </p:nvSpPr>
          <p:spPr>
            <a:xfrm>
              <a:off x="3728375" y="2322568"/>
              <a:ext cx="3822600" cy="643500"/>
            </a:xfrm>
            <a:prstGeom prst="rect">
              <a:avLst/>
            </a:prstGeom>
            <a:solidFill>
              <a:srgbClr val="EEEEE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 name="Google Shape;175;g82453ecdc3_1_4"/>
            <p:cNvSpPr/>
            <p:nvPr/>
          </p:nvSpPr>
          <p:spPr>
            <a:xfrm flipH="1">
              <a:off x="2283025" y="2322575"/>
              <a:ext cx="1844400" cy="642600"/>
            </a:xfrm>
            <a:prstGeom prst="rect">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 name="Google Shape;176;g82453ecdc3_1_4"/>
            <p:cNvSpPr/>
            <p:nvPr/>
          </p:nvSpPr>
          <p:spPr>
            <a:xfrm rot="-5400000">
              <a:off x="3501574" y="1934671"/>
              <a:ext cx="643356" cy="1419149"/>
            </a:xfrm>
            <a:prstGeom prst="flowChartOffpageConnector">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 name="Google Shape;177;g82453ecdc3_1_4"/>
            <p:cNvSpPr/>
            <p:nvPr/>
          </p:nvSpPr>
          <p:spPr>
            <a:xfrm>
              <a:off x="2342625" y="2399951"/>
              <a:ext cx="1940700" cy="4959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lang="en-US" sz="1300">
                  <a:solidFill>
                    <a:srgbClr val="FFFFFF"/>
                  </a:solidFill>
                  <a:latin typeface="Roboto Medium"/>
                  <a:ea typeface="Roboto Medium"/>
                  <a:cs typeface="Roboto Medium"/>
                  <a:sym typeface="Roboto Medium"/>
                </a:rPr>
                <a:t>New students with </a:t>
              </a:r>
              <a:br>
                <a:rPr lang="en-US" sz="1300">
                  <a:solidFill>
                    <a:srgbClr val="FFFFFF"/>
                  </a:solidFill>
                  <a:latin typeface="Roboto Medium"/>
                  <a:ea typeface="Roboto Medium"/>
                  <a:cs typeface="Roboto Medium"/>
                  <a:sym typeface="Roboto Medium"/>
                </a:rPr>
              </a:br>
              <a:r>
                <a:rPr lang="en-US" sz="1300">
                  <a:solidFill>
                    <a:srgbClr val="FFFFFF"/>
                  </a:solidFill>
                  <a:latin typeface="Roboto Medium"/>
                  <a:ea typeface="Roboto Medium"/>
                  <a:cs typeface="Roboto Medium"/>
                  <a:sym typeface="Roboto Medium"/>
                </a:rPr>
                <a:t>upper year mentors</a:t>
              </a:r>
              <a:endParaRPr sz="1300">
                <a:solidFill>
                  <a:srgbClr val="FFFFFF"/>
                </a:solidFill>
                <a:latin typeface="Roboto"/>
                <a:ea typeface="Roboto"/>
                <a:cs typeface="Roboto"/>
                <a:sym typeface="Roboto"/>
              </a:endParaRPr>
            </a:p>
          </p:txBody>
        </p:sp>
        <p:sp>
          <p:nvSpPr>
            <p:cNvPr id="178" name="Google Shape;178;g82453ecdc3_1_4"/>
            <p:cNvSpPr/>
            <p:nvPr/>
          </p:nvSpPr>
          <p:spPr>
            <a:xfrm>
              <a:off x="1593000" y="2322568"/>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 name="Google Shape;179;g82453ecdc3_1_4"/>
            <p:cNvSpPr/>
            <p:nvPr/>
          </p:nvSpPr>
          <p:spPr>
            <a:xfrm>
              <a:off x="1593000" y="2322575"/>
              <a:ext cx="690000" cy="642600"/>
            </a:xfrm>
            <a:prstGeom prst="rect">
              <a:avLst/>
            </a:prstGeom>
            <a:solidFill>
              <a:srgbClr val="0E65F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3500">
                  <a:solidFill>
                    <a:srgbClr val="FFFFFF"/>
                  </a:solidFill>
                  <a:latin typeface="Roboto Thin"/>
                  <a:ea typeface="Roboto Thin"/>
                  <a:cs typeface="Roboto Thin"/>
                  <a:sym typeface="Roboto Thin"/>
                </a:rPr>
                <a:t>01</a:t>
              </a:r>
              <a:endParaRPr sz="3500">
                <a:solidFill>
                  <a:srgbClr val="FFFFFF"/>
                </a:solidFill>
                <a:latin typeface="Roboto Thin"/>
                <a:ea typeface="Roboto Thin"/>
                <a:cs typeface="Roboto Thin"/>
                <a:sym typeface="Roboto Thin"/>
              </a:endParaRPr>
            </a:p>
          </p:txBody>
        </p:sp>
        <p:sp>
          <p:nvSpPr>
            <p:cNvPr id="180" name="Google Shape;180;g82453ecdc3_1_4"/>
            <p:cNvSpPr/>
            <p:nvPr/>
          </p:nvSpPr>
          <p:spPr>
            <a:xfrm>
              <a:off x="4387840" y="2323755"/>
              <a:ext cx="3163200" cy="642300"/>
            </a:xfrm>
            <a:prstGeom prst="rect">
              <a:avLst/>
            </a:prstGeom>
            <a:noFill/>
            <a:ln>
              <a:noFill/>
            </a:ln>
          </p:spPr>
          <p:txBody>
            <a:bodyPr anchorCtr="0" anchor="ctr" bIns="121900" lIns="121900" spcFirstLastPara="1" rIns="121900" wrap="square" tIns="121900">
              <a:noAutofit/>
            </a:bodyPr>
            <a:lstStyle/>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New Student Peer Mentoring Program (all students)</a:t>
              </a:r>
              <a:endParaRPr sz="1100">
                <a:solidFill>
                  <a:srgbClr val="0C58D3"/>
                </a:solidFill>
                <a:latin typeface="Roboto"/>
                <a:ea typeface="Roboto"/>
                <a:cs typeface="Roboto"/>
                <a:sym typeface="Roboto"/>
              </a:endParaRPr>
            </a:p>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Neechiwaken (Indigenous students)</a:t>
              </a:r>
              <a:endParaRPr sz="1100">
                <a:solidFill>
                  <a:srgbClr val="0C58D3"/>
                </a:solidFill>
                <a:latin typeface="Roboto"/>
                <a:ea typeface="Roboto"/>
                <a:cs typeface="Roboto"/>
                <a:sym typeface="Roboto"/>
              </a:endParaRPr>
            </a:p>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Welcome Mentors (International students)</a:t>
              </a:r>
              <a:endParaRPr sz="1100">
                <a:solidFill>
                  <a:srgbClr val="0C58D3"/>
                </a:solidFill>
                <a:latin typeface="Roboto"/>
                <a:ea typeface="Roboto"/>
                <a:cs typeface="Roboto"/>
                <a:sym typeface="Roboto"/>
              </a:endParaRPr>
            </a:p>
          </p:txBody>
        </p:sp>
      </p:grpSp>
      <p:grpSp>
        <p:nvGrpSpPr>
          <p:cNvPr id="181" name="Google Shape;181;g82453ecdc3_1_4"/>
          <p:cNvGrpSpPr/>
          <p:nvPr/>
        </p:nvGrpSpPr>
        <p:grpSpPr>
          <a:xfrm>
            <a:off x="2124114" y="4129987"/>
            <a:ext cx="7943768" cy="857979"/>
            <a:chOff x="1593000" y="2322568"/>
            <a:chExt cx="5957975" cy="643500"/>
          </a:xfrm>
        </p:grpSpPr>
        <p:sp>
          <p:nvSpPr>
            <p:cNvPr id="182" name="Google Shape;182;g82453ecdc3_1_4"/>
            <p:cNvSpPr/>
            <p:nvPr/>
          </p:nvSpPr>
          <p:spPr>
            <a:xfrm>
              <a:off x="3728375" y="2322568"/>
              <a:ext cx="3822600" cy="643500"/>
            </a:xfrm>
            <a:prstGeom prst="rect">
              <a:avLst/>
            </a:prstGeom>
            <a:solidFill>
              <a:srgbClr val="EEEEE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 name="Google Shape;183;g82453ecdc3_1_4"/>
            <p:cNvSpPr/>
            <p:nvPr/>
          </p:nvSpPr>
          <p:spPr>
            <a:xfrm flipH="1">
              <a:off x="2283025" y="2322575"/>
              <a:ext cx="1844400" cy="642600"/>
            </a:xfrm>
            <a:prstGeom prst="rect">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 name="Google Shape;184;g82453ecdc3_1_4"/>
            <p:cNvSpPr/>
            <p:nvPr/>
          </p:nvSpPr>
          <p:spPr>
            <a:xfrm rot="-5400000">
              <a:off x="3501574" y="1934671"/>
              <a:ext cx="643356" cy="1419149"/>
            </a:xfrm>
            <a:prstGeom prst="flowChartOffpageConnector">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 name="Google Shape;185;g82453ecdc3_1_4"/>
            <p:cNvSpPr/>
            <p:nvPr/>
          </p:nvSpPr>
          <p:spPr>
            <a:xfrm>
              <a:off x="2342625" y="2399951"/>
              <a:ext cx="1940700" cy="4959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lang="en-US" sz="1300">
                  <a:solidFill>
                    <a:srgbClr val="FFFFFF"/>
                  </a:solidFill>
                  <a:latin typeface="Roboto Medium"/>
                  <a:ea typeface="Roboto Medium"/>
                  <a:cs typeface="Roboto Medium"/>
                  <a:sym typeface="Roboto Medium"/>
                </a:rPr>
                <a:t>Other mentoring opportunities</a:t>
              </a:r>
              <a:endParaRPr sz="1300">
                <a:solidFill>
                  <a:srgbClr val="FFFFFF"/>
                </a:solidFill>
                <a:latin typeface="Roboto"/>
                <a:ea typeface="Roboto"/>
                <a:cs typeface="Roboto"/>
                <a:sym typeface="Roboto"/>
              </a:endParaRPr>
            </a:p>
          </p:txBody>
        </p:sp>
        <p:sp>
          <p:nvSpPr>
            <p:cNvPr id="186" name="Google Shape;186;g82453ecdc3_1_4"/>
            <p:cNvSpPr/>
            <p:nvPr/>
          </p:nvSpPr>
          <p:spPr>
            <a:xfrm>
              <a:off x="1593000" y="2322568"/>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 name="Google Shape;187;g82453ecdc3_1_4"/>
            <p:cNvSpPr/>
            <p:nvPr/>
          </p:nvSpPr>
          <p:spPr>
            <a:xfrm>
              <a:off x="1593000" y="2322575"/>
              <a:ext cx="690000" cy="642600"/>
            </a:xfrm>
            <a:prstGeom prst="rect">
              <a:avLst/>
            </a:prstGeom>
            <a:solidFill>
              <a:srgbClr val="0E65F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3500">
                  <a:solidFill>
                    <a:srgbClr val="FFFFFF"/>
                  </a:solidFill>
                  <a:latin typeface="Roboto Thin"/>
                  <a:ea typeface="Roboto Thin"/>
                  <a:cs typeface="Roboto Thin"/>
                  <a:sym typeface="Roboto Thin"/>
                </a:rPr>
                <a:t>04</a:t>
              </a:r>
              <a:endParaRPr sz="3500">
                <a:solidFill>
                  <a:srgbClr val="FFFFFF"/>
                </a:solidFill>
                <a:latin typeface="Roboto Thin"/>
                <a:ea typeface="Roboto Thin"/>
                <a:cs typeface="Roboto Thin"/>
                <a:sym typeface="Roboto Thin"/>
              </a:endParaRPr>
            </a:p>
          </p:txBody>
        </p:sp>
        <p:sp>
          <p:nvSpPr>
            <p:cNvPr id="188" name="Google Shape;188;g82453ecdc3_1_4"/>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Student Accessibility Services Mentor program</a:t>
              </a:r>
              <a:br>
                <a:rPr lang="en-US" sz="1100">
                  <a:solidFill>
                    <a:srgbClr val="0C58D3"/>
                  </a:solidFill>
                  <a:latin typeface="Roboto"/>
                  <a:ea typeface="Roboto"/>
                  <a:cs typeface="Roboto"/>
                  <a:sym typeface="Roboto"/>
                </a:rPr>
              </a:br>
              <a:r>
                <a:rPr lang="en-US" sz="1100">
                  <a:solidFill>
                    <a:srgbClr val="0C58D3"/>
                  </a:solidFill>
                  <a:latin typeface="Roboto"/>
                  <a:ea typeface="Roboto"/>
                  <a:cs typeface="Roboto"/>
                  <a:sym typeface="Roboto"/>
                </a:rPr>
                <a:t>(drop-in peer mentoring)</a:t>
              </a:r>
              <a:endParaRPr sz="1100">
                <a:solidFill>
                  <a:srgbClr val="0C58D3"/>
                </a:solidFill>
                <a:latin typeface="Roboto"/>
                <a:ea typeface="Roboto"/>
                <a:cs typeface="Roboto"/>
                <a:sym typeface="Roboto"/>
              </a:endParaRPr>
            </a:p>
            <a:p>
              <a:pPr indent="-374650" lvl="0" marL="609600" rtl="0" algn="l">
                <a:lnSpc>
                  <a:spcPct val="115000"/>
                </a:lnSpc>
                <a:spcBef>
                  <a:spcPts val="0"/>
                </a:spcBef>
                <a:spcAft>
                  <a:spcPts val="0"/>
                </a:spcAft>
                <a:buClr>
                  <a:srgbClr val="0C58D3"/>
                </a:buClr>
                <a:buSzPts val="1100"/>
                <a:buFont typeface="Roboto"/>
                <a:buChar char="●"/>
              </a:pPr>
              <a:r>
                <a:rPr lang="en-US" sz="1100">
                  <a:solidFill>
                    <a:srgbClr val="0C58D3"/>
                  </a:solidFill>
                  <a:latin typeface="Roboto"/>
                  <a:ea typeface="Roboto"/>
                  <a:cs typeface="Roboto"/>
                  <a:sym typeface="Roboto"/>
                </a:rPr>
                <a:t>Specific departmental/faculty mentoring programs (varies by faculty)</a:t>
              </a:r>
              <a:endParaRPr sz="1100">
                <a:solidFill>
                  <a:srgbClr val="0C58D3"/>
                </a:solidFill>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g823ed1b826_0_19"/>
          <p:cNvSpPr txBox="1"/>
          <p:nvPr>
            <p:ph type="title"/>
          </p:nvPr>
        </p:nvSpPr>
        <p:spPr>
          <a:xfrm>
            <a:off x="1097275" y="661575"/>
            <a:ext cx="6275400" cy="547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New Student</a:t>
            </a:r>
            <a:endParaRPr/>
          </a:p>
          <a:p>
            <a:pPr indent="0" lvl="0" marL="0" rtl="0" algn="l">
              <a:spcBef>
                <a:spcPts val="0"/>
              </a:spcBef>
              <a:spcAft>
                <a:spcPts val="0"/>
              </a:spcAft>
              <a:buClr>
                <a:schemeClr val="dk1"/>
              </a:buClr>
              <a:buSzPts val="1100"/>
              <a:buFont typeface="Arial"/>
              <a:buNone/>
            </a:pPr>
            <a:r>
              <a:rPr lang="en-US"/>
              <a:t>Peer Mentoring Program</a:t>
            </a:r>
            <a:endParaRPr/>
          </a:p>
          <a:p>
            <a:pPr indent="0" lvl="0" marL="0" rtl="0" algn="l">
              <a:spcBef>
                <a:spcPts val="0"/>
              </a:spcBef>
              <a:spcAft>
                <a:spcPts val="0"/>
              </a:spcAft>
              <a:buNone/>
            </a:pPr>
            <a:r>
              <a:t/>
            </a:r>
            <a:endParaRPr/>
          </a:p>
        </p:txBody>
      </p:sp>
      <p:sp>
        <p:nvSpPr>
          <p:cNvPr id="195" name="Google Shape;195;g823ed1b826_0_19"/>
          <p:cNvSpPr txBox="1"/>
          <p:nvPr>
            <p:ph idx="1" type="body"/>
          </p:nvPr>
        </p:nvSpPr>
        <p:spPr>
          <a:xfrm>
            <a:off x="1097274" y="2453777"/>
            <a:ext cx="6275400" cy="1866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a:t>Deadlines to apply:</a:t>
            </a:r>
            <a:endParaRPr/>
          </a:p>
          <a:p>
            <a:pPr indent="-381000" lvl="0" marL="457200" rtl="0" algn="l">
              <a:spcBef>
                <a:spcPts val="1000"/>
              </a:spcBef>
              <a:spcAft>
                <a:spcPts val="0"/>
              </a:spcAft>
              <a:buSzPts val="2400"/>
              <a:buChar char="•"/>
            </a:pPr>
            <a:r>
              <a:rPr lang="en-US"/>
              <a:t>New Students: August 28th, 2020</a:t>
            </a:r>
            <a:br>
              <a:rPr lang="en-US" sz="2000"/>
            </a:br>
            <a:r>
              <a:rPr lang="en-US" sz="2000"/>
              <a:t>(To be paired with a mentor)</a:t>
            </a:r>
            <a:endParaRPr sz="2000"/>
          </a:p>
          <a:p>
            <a:pPr indent="-381000" lvl="0" marL="457200" rtl="0" algn="l">
              <a:spcBef>
                <a:spcPts val="0"/>
              </a:spcBef>
              <a:spcAft>
                <a:spcPts val="0"/>
              </a:spcAft>
              <a:buSzPts val="2400"/>
              <a:buChar char="•"/>
            </a:pPr>
            <a:r>
              <a:rPr lang="en-US"/>
              <a:t>Peer Mentors: August 4th, 2020</a:t>
            </a:r>
            <a:endParaRPr/>
          </a:p>
          <a:p>
            <a:pPr indent="-381000" lvl="0" marL="457200" rtl="0" algn="l">
              <a:spcBef>
                <a:spcPts val="0"/>
              </a:spcBef>
              <a:spcAft>
                <a:spcPts val="0"/>
              </a:spcAft>
              <a:buSzPts val="2400"/>
              <a:buChar char="•"/>
            </a:pPr>
            <a:r>
              <a:rPr lang="en-US"/>
              <a:t>Peer Helpers: August 4th, 2020</a:t>
            </a:r>
            <a:endParaRPr/>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t/>
            </a:r>
            <a:endParaRPr/>
          </a:p>
        </p:txBody>
      </p:sp>
      <p:sp>
        <p:nvSpPr>
          <p:cNvPr id="196" name="Google Shape;196;g823ed1b826_0_19"/>
          <p:cNvSpPr txBox="1"/>
          <p:nvPr>
            <p:ph idx="2" type="body"/>
          </p:nvPr>
        </p:nvSpPr>
        <p:spPr>
          <a:xfrm>
            <a:off x="1097272" y="1723450"/>
            <a:ext cx="6275400" cy="393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a:t>Applications now open!</a:t>
            </a:r>
            <a:endParaRPr/>
          </a:p>
          <a:p>
            <a:pPr indent="0" lvl="0" marL="0" rtl="0" algn="l">
              <a:spcBef>
                <a:spcPts val="1000"/>
              </a:spcBef>
              <a:spcAft>
                <a:spcPts val="0"/>
              </a:spcAft>
              <a:buNone/>
            </a:pPr>
            <a:r>
              <a:t/>
            </a:r>
            <a:endParaRPr/>
          </a:p>
        </p:txBody>
      </p:sp>
      <p:pic>
        <p:nvPicPr>
          <p:cNvPr id="197" name="Google Shape;197;g823ed1b826_0_19"/>
          <p:cNvPicPr preferRelativeResize="0"/>
          <p:nvPr/>
        </p:nvPicPr>
        <p:blipFill rotWithShape="1">
          <a:blip r:embed="rId3">
            <a:alphaModFix/>
          </a:blip>
          <a:srcRect b="15069" l="7514" r="31739" t="15069"/>
          <a:stretch/>
        </p:blipFill>
        <p:spPr>
          <a:xfrm>
            <a:off x="8601900" y="0"/>
            <a:ext cx="3590098" cy="5290451"/>
          </a:xfrm>
          <a:prstGeom prst="rect">
            <a:avLst/>
          </a:prstGeom>
          <a:noFill/>
          <a:ln>
            <a:noFill/>
          </a:ln>
        </p:spPr>
      </p:pic>
      <p:sp>
        <p:nvSpPr>
          <p:cNvPr id="198" name="Google Shape;198;g823ed1b826_0_19"/>
          <p:cNvSpPr txBox="1"/>
          <p:nvPr/>
        </p:nvSpPr>
        <p:spPr>
          <a:xfrm>
            <a:off x="1097275" y="5564775"/>
            <a:ext cx="4350000" cy="979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US" sz="2100">
                <a:solidFill>
                  <a:srgbClr val="2F5496"/>
                </a:solidFill>
                <a:uFill>
                  <a:noFill/>
                </a:uFill>
                <a:hlinkClick r:id="rId4"/>
              </a:rPr>
              <a:t>http://umanitoba.ca/mentorship</a:t>
            </a:r>
            <a:endParaRPr b="1" sz="2100">
              <a:solidFill>
                <a:srgbClr val="2F5496"/>
              </a:solidFill>
            </a:endParaRPr>
          </a:p>
          <a:p>
            <a:pPr indent="0" lvl="0" marL="0" rtl="0" algn="l">
              <a:lnSpc>
                <a:spcPct val="90000"/>
              </a:lnSpc>
              <a:spcBef>
                <a:spcPts val="1000"/>
              </a:spcBef>
              <a:spcAft>
                <a:spcPts val="0"/>
              </a:spcAft>
              <a:buClr>
                <a:schemeClr val="dk1"/>
              </a:buClr>
              <a:buSzPts val="1100"/>
              <a:buFont typeface="Arial"/>
              <a:buNone/>
            </a:pPr>
            <a:r>
              <a:rPr b="1" lang="en-US" sz="2100">
                <a:solidFill>
                  <a:srgbClr val="2F5496"/>
                </a:solidFill>
              </a:rPr>
              <a:t>peermentor@umanitoba.ca</a:t>
            </a:r>
            <a:endParaRPr b="1" sz="1100">
              <a:solidFill>
                <a:srgbClr val="2F5496"/>
              </a:solidFill>
            </a:endParaRPr>
          </a:p>
        </p:txBody>
      </p:sp>
      <p:sp>
        <p:nvSpPr>
          <p:cNvPr id="199" name="Google Shape;199;g823ed1b826_0_19"/>
          <p:cNvSpPr txBox="1"/>
          <p:nvPr/>
        </p:nvSpPr>
        <p:spPr>
          <a:xfrm>
            <a:off x="8769725" y="4605800"/>
            <a:ext cx="33114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rPr>
              <a:t>Muntaha &amp; Angelica</a:t>
            </a:r>
            <a:endParaRPr>
              <a:solidFill>
                <a:srgbClr val="FFFFFF"/>
              </a:solidFill>
            </a:endParaRPr>
          </a:p>
          <a:p>
            <a:pPr indent="0" lvl="0" marL="0" rtl="0" algn="l">
              <a:spcBef>
                <a:spcPts val="0"/>
              </a:spcBef>
              <a:spcAft>
                <a:spcPts val="0"/>
              </a:spcAft>
              <a:buNone/>
            </a:pPr>
            <a:r>
              <a:rPr i="1" lang="en-US">
                <a:solidFill>
                  <a:srgbClr val="FFFFFF"/>
                </a:solidFill>
              </a:rPr>
              <a:t>Participants in the 2019-2020 NSPMP</a:t>
            </a:r>
            <a:endParaRPr i="1">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g823ed1b907_0_33"/>
          <p:cNvSpPr txBox="1"/>
          <p:nvPr>
            <p:ph idx="2" type="body"/>
          </p:nvPr>
        </p:nvSpPr>
        <p:spPr>
          <a:xfrm>
            <a:off x="6910525" y="1365850"/>
            <a:ext cx="4443300" cy="27759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2600"/>
              <a:t>Student Life</a:t>
            </a:r>
            <a:endParaRPr sz="2000"/>
          </a:p>
          <a:p>
            <a:pPr indent="0" lvl="0" marL="0" rtl="0" algn="l">
              <a:spcBef>
                <a:spcPts val="1000"/>
              </a:spcBef>
              <a:spcAft>
                <a:spcPts val="0"/>
              </a:spcAft>
              <a:buNone/>
            </a:pPr>
            <a:r>
              <a:rPr b="0" lang="en-US" sz="2000"/>
              <a:t>Roh Amromanoh</a:t>
            </a:r>
            <a:endParaRPr b="0" sz="2000"/>
          </a:p>
          <a:p>
            <a:pPr indent="0" lvl="0" marL="0" rtl="0" algn="l">
              <a:spcBef>
                <a:spcPts val="1000"/>
              </a:spcBef>
              <a:spcAft>
                <a:spcPts val="0"/>
              </a:spcAft>
              <a:buNone/>
            </a:pPr>
            <a:r>
              <a:rPr b="0" lang="en-US" sz="2000"/>
              <a:t>Sarah Saunders</a:t>
            </a:r>
            <a:endParaRPr b="0" sz="2000"/>
          </a:p>
          <a:p>
            <a:pPr indent="0" lvl="0" marL="0" rtl="0" algn="l">
              <a:spcBef>
                <a:spcPts val="1000"/>
              </a:spcBef>
              <a:spcAft>
                <a:spcPts val="0"/>
              </a:spcAft>
              <a:buNone/>
            </a:pPr>
            <a:r>
              <a:rPr b="0" lang="en-US" sz="2000"/>
              <a:t>Chloé Touzin</a:t>
            </a:r>
            <a:endParaRPr b="0" sz="2000"/>
          </a:p>
          <a:p>
            <a:pPr indent="0" lvl="0" marL="0" rtl="0" algn="l">
              <a:spcBef>
                <a:spcPts val="1000"/>
              </a:spcBef>
              <a:spcAft>
                <a:spcPts val="0"/>
              </a:spcAft>
              <a:buNone/>
            </a:pPr>
            <a:r>
              <a:rPr b="0" lang="en-US" sz="2000"/>
              <a:t>Chantal Bilodeau</a:t>
            </a:r>
            <a:endParaRPr b="0" sz="2000"/>
          </a:p>
          <a:p>
            <a:pPr indent="0" lvl="0" marL="0" rtl="0" algn="l">
              <a:spcBef>
                <a:spcPts val="1000"/>
              </a:spcBef>
              <a:spcAft>
                <a:spcPts val="0"/>
              </a:spcAft>
              <a:buNone/>
            </a:pPr>
            <a:r>
              <a:rPr b="0" lang="en-US" sz="2000"/>
              <a:t>Clare Brigham</a:t>
            </a:r>
            <a:endParaRPr b="0" sz="2000"/>
          </a:p>
          <a:p>
            <a:pPr indent="0" lvl="0" marL="0" rtl="0" algn="l">
              <a:spcBef>
                <a:spcPts val="1000"/>
              </a:spcBef>
              <a:spcAft>
                <a:spcPts val="0"/>
              </a:spcAft>
              <a:buNone/>
            </a:pPr>
            <a:r>
              <a:rPr b="0" lang="en-US" sz="2000"/>
              <a:t>Katie Leitch</a:t>
            </a:r>
            <a:endParaRPr b="0" sz="2000"/>
          </a:p>
          <a:p>
            <a:pPr indent="0" lvl="0" marL="0" rtl="0" algn="l">
              <a:spcBef>
                <a:spcPts val="1000"/>
              </a:spcBef>
              <a:spcAft>
                <a:spcPts val="0"/>
              </a:spcAft>
              <a:buNone/>
            </a:pPr>
            <a:r>
              <a:rPr b="0" lang="en-US" sz="2000"/>
              <a:t>Zach Unrau</a:t>
            </a:r>
            <a:endParaRPr b="0" sz="2000"/>
          </a:p>
        </p:txBody>
      </p:sp>
      <p:pic>
        <p:nvPicPr>
          <p:cNvPr id="73" name="Google Shape;73;g823ed1b907_0_33"/>
          <p:cNvPicPr preferRelativeResize="0"/>
          <p:nvPr/>
        </p:nvPicPr>
        <p:blipFill>
          <a:blip r:embed="rId3">
            <a:alphaModFix/>
          </a:blip>
          <a:stretch>
            <a:fillRect/>
          </a:stretch>
        </p:blipFill>
        <p:spPr>
          <a:xfrm>
            <a:off x="1268293" y="1475962"/>
            <a:ext cx="4643181" cy="3099902"/>
          </a:xfrm>
          <a:prstGeom prst="rect">
            <a:avLst/>
          </a:prstGeom>
          <a:noFill/>
          <a:ln>
            <a:noFill/>
          </a:ln>
        </p:spPr>
      </p:pic>
      <p:sp>
        <p:nvSpPr>
          <p:cNvPr id="74" name="Google Shape;74;g823ed1b907_0_33"/>
          <p:cNvSpPr txBox="1"/>
          <p:nvPr>
            <p:ph type="title"/>
          </p:nvPr>
        </p:nvSpPr>
        <p:spPr>
          <a:xfrm>
            <a:off x="1187117" y="818348"/>
            <a:ext cx="10166700" cy="54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5496"/>
              </a:buClr>
              <a:buSzPts val="3600"/>
              <a:buFont typeface="Arial"/>
              <a:buNone/>
            </a:pPr>
            <a:r>
              <a:rPr lang="en-US"/>
              <a:t>Who are we?</a:t>
            </a:r>
            <a:endParaRPr/>
          </a:p>
        </p:txBody>
      </p:sp>
      <p:sp>
        <p:nvSpPr>
          <p:cNvPr id="75" name="Google Shape;75;g823ed1b907_0_33"/>
          <p:cNvSpPr txBox="1"/>
          <p:nvPr/>
        </p:nvSpPr>
        <p:spPr>
          <a:xfrm>
            <a:off x="1367575" y="4685975"/>
            <a:ext cx="42435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3"/>
          <p:cNvSpPr txBox="1"/>
          <p:nvPr>
            <p:ph type="title"/>
          </p:nvPr>
        </p:nvSpPr>
        <p:spPr>
          <a:xfrm>
            <a:off x="1187117" y="818348"/>
            <a:ext cx="10166683" cy="5474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5496"/>
              </a:buClr>
              <a:buSzPts val="3600"/>
              <a:buFont typeface="Arial"/>
              <a:buNone/>
            </a:pPr>
            <a:r>
              <a:rPr lang="en-US"/>
              <a:t>What are we talking about?</a:t>
            </a:r>
            <a:endParaRPr/>
          </a:p>
        </p:txBody>
      </p:sp>
      <p:sp>
        <p:nvSpPr>
          <p:cNvPr id="82" name="Google Shape;82;p3"/>
          <p:cNvSpPr txBox="1"/>
          <p:nvPr>
            <p:ph idx="1" type="body"/>
          </p:nvPr>
        </p:nvSpPr>
        <p:spPr>
          <a:xfrm>
            <a:off x="1187117" y="1637314"/>
            <a:ext cx="9584700" cy="1866300"/>
          </a:xfrm>
          <a:prstGeom prst="rect">
            <a:avLst/>
          </a:prstGeom>
          <a:noFill/>
          <a:ln>
            <a:noFill/>
          </a:ln>
        </p:spPr>
        <p:txBody>
          <a:bodyPr anchorCtr="0" anchor="t" bIns="45700" lIns="91425" spcFirstLastPara="1" rIns="91425" wrap="square" tIns="45700">
            <a:noAutofit/>
          </a:bodyPr>
          <a:lstStyle/>
          <a:p>
            <a:pPr indent="-228593" lvl="0" marL="228593" rtl="0" algn="l">
              <a:lnSpc>
                <a:spcPct val="90000"/>
              </a:lnSpc>
              <a:spcBef>
                <a:spcPts val="0"/>
              </a:spcBef>
              <a:spcAft>
                <a:spcPts val="0"/>
              </a:spcAft>
              <a:buClr>
                <a:schemeClr val="dk1"/>
              </a:buClr>
              <a:buSzPts val="2400"/>
              <a:buChar char="•"/>
            </a:pPr>
            <a:r>
              <a:rPr lang="en-US"/>
              <a:t>What is mentoring?</a:t>
            </a:r>
            <a:endParaRPr/>
          </a:p>
          <a:p>
            <a:pPr indent="-228593" lvl="0" marL="228593" rtl="0" algn="l">
              <a:spcBef>
                <a:spcPts val="1000"/>
              </a:spcBef>
              <a:spcAft>
                <a:spcPts val="0"/>
              </a:spcAft>
              <a:buSzPts val="2400"/>
              <a:buChar char="•"/>
            </a:pPr>
            <a:r>
              <a:rPr lang="en-US"/>
              <a:t>Benefits of peer mentoring</a:t>
            </a:r>
            <a:endParaRPr/>
          </a:p>
          <a:p>
            <a:pPr indent="-228593" lvl="0" marL="228593" rtl="0" algn="l">
              <a:spcBef>
                <a:spcPts val="1000"/>
              </a:spcBef>
              <a:spcAft>
                <a:spcPts val="0"/>
              </a:spcAft>
              <a:buSzPts val="2400"/>
              <a:buChar char="•"/>
            </a:pPr>
            <a:r>
              <a:rPr lang="en-US"/>
              <a:t>Panel discussion with previous peer mentoring program participants</a:t>
            </a:r>
            <a:endParaRPr/>
          </a:p>
          <a:p>
            <a:pPr indent="-228593" lvl="0" marL="228593" rtl="0" algn="l">
              <a:lnSpc>
                <a:spcPct val="90000"/>
              </a:lnSpc>
              <a:spcBef>
                <a:spcPts val="1000"/>
              </a:spcBef>
              <a:spcAft>
                <a:spcPts val="0"/>
              </a:spcAft>
              <a:buClr>
                <a:schemeClr val="dk1"/>
              </a:buClr>
              <a:buSzPts val="2400"/>
              <a:buChar char="•"/>
            </a:pPr>
            <a:r>
              <a:rPr lang="en-US"/>
              <a:t>Mentoring opportunities at the U of M</a:t>
            </a:r>
            <a:endParaRPr/>
          </a:p>
          <a:p>
            <a:pPr indent="-76193" lvl="0" marL="228594" rtl="0" algn="l">
              <a:lnSpc>
                <a:spcPct val="90000"/>
              </a:lnSpc>
              <a:spcBef>
                <a:spcPts val="1000"/>
              </a:spcBef>
              <a:spcAft>
                <a:spcPts val="0"/>
              </a:spcAft>
              <a:buClr>
                <a:schemeClr val="dk1"/>
              </a:buClr>
              <a:buSzPts val="2400"/>
              <a:buNone/>
            </a:pPr>
            <a:r>
              <a:t/>
            </a:r>
            <a:endParaRPr/>
          </a:p>
          <a:p>
            <a:pPr indent="-76193" lvl="0" marL="228594"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7"/>
          <p:cNvSpPr txBox="1"/>
          <p:nvPr>
            <p:ph type="title"/>
          </p:nvPr>
        </p:nvSpPr>
        <p:spPr>
          <a:xfrm>
            <a:off x="1076853" y="832423"/>
            <a:ext cx="10038300" cy="54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5496"/>
              </a:buClr>
              <a:buSzPts val="3600"/>
              <a:buFont typeface="Arial"/>
              <a:buNone/>
            </a:pPr>
            <a:r>
              <a:rPr lang="en-US"/>
              <a:t>What is Mentoring?</a:t>
            </a:r>
            <a:endParaRPr/>
          </a:p>
        </p:txBody>
      </p:sp>
      <p:sp>
        <p:nvSpPr>
          <p:cNvPr id="89" name="Google Shape;89;p7"/>
          <p:cNvSpPr/>
          <p:nvPr/>
        </p:nvSpPr>
        <p:spPr>
          <a:xfrm>
            <a:off x="1076850" y="1587700"/>
            <a:ext cx="6068100" cy="2637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US" sz="2400"/>
              <a:t>“A</a:t>
            </a:r>
            <a:r>
              <a:rPr lang="en-US" sz="2400"/>
              <a:t> relationship, which has mutual benefits for all parties involved, and is generally used to help a less experienced person achieve their goals by receiving assistance and guidance from a more experienced person.”</a:t>
            </a:r>
            <a:endParaRPr sz="2400"/>
          </a:p>
          <a:p>
            <a:pPr indent="0" lvl="0" marL="0" rtl="0" algn="l">
              <a:lnSpc>
                <a:spcPct val="115000"/>
              </a:lnSpc>
              <a:spcBef>
                <a:spcPts val="0"/>
              </a:spcBef>
              <a:spcAft>
                <a:spcPts val="0"/>
              </a:spcAft>
              <a:buNone/>
            </a:pPr>
            <a:r>
              <a:rPr i="1" lang="en-US" sz="1800"/>
              <a:t>- Western Australian Centre for Health Promotion Research, 2010</a:t>
            </a:r>
            <a:endParaRPr i="1" sz="1800"/>
          </a:p>
        </p:txBody>
      </p:sp>
      <p:pic>
        <p:nvPicPr>
          <p:cNvPr id="90" name="Google Shape;90;p7"/>
          <p:cNvPicPr preferRelativeResize="0"/>
          <p:nvPr/>
        </p:nvPicPr>
        <p:blipFill>
          <a:blip r:embed="rId3">
            <a:alphaModFix/>
          </a:blip>
          <a:stretch>
            <a:fillRect/>
          </a:stretch>
        </p:blipFill>
        <p:spPr>
          <a:xfrm>
            <a:off x="7144950" y="993173"/>
            <a:ext cx="4599795" cy="3610950"/>
          </a:xfrm>
          <a:prstGeom prst="rect">
            <a:avLst/>
          </a:prstGeom>
          <a:noFill/>
          <a:ln>
            <a:noFill/>
          </a:ln>
        </p:spPr>
      </p:pic>
      <p:sp>
        <p:nvSpPr>
          <p:cNvPr id="91" name="Google Shape;91;p7"/>
          <p:cNvSpPr txBox="1"/>
          <p:nvPr/>
        </p:nvSpPr>
        <p:spPr>
          <a:xfrm>
            <a:off x="7144950" y="4963475"/>
            <a:ext cx="5494800" cy="7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Graphic s</a:t>
            </a:r>
            <a:r>
              <a:rPr lang="en-US"/>
              <a:t>ource: Department of Medicine, Queen’s University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6"/>
          <p:cNvSpPr txBox="1"/>
          <p:nvPr>
            <p:ph idx="1" type="body"/>
          </p:nvPr>
        </p:nvSpPr>
        <p:spPr>
          <a:xfrm>
            <a:off x="886775" y="1571450"/>
            <a:ext cx="5420700" cy="3994500"/>
          </a:xfrm>
          <a:prstGeom prst="rect">
            <a:avLst/>
          </a:prstGeom>
          <a:noFill/>
          <a:ln>
            <a:noFill/>
          </a:ln>
        </p:spPr>
        <p:txBody>
          <a:bodyPr anchorCtr="0" anchor="t" bIns="45700" lIns="91425" spcFirstLastPara="1" rIns="91425" wrap="square" tIns="45700">
            <a:noAutofit/>
          </a:bodyPr>
          <a:lstStyle/>
          <a:p>
            <a:pPr indent="0" lvl="0" marL="228593" rtl="0" algn="l">
              <a:lnSpc>
                <a:spcPct val="90000"/>
              </a:lnSpc>
              <a:spcBef>
                <a:spcPts val="0"/>
              </a:spcBef>
              <a:spcAft>
                <a:spcPts val="0"/>
              </a:spcAft>
              <a:buNone/>
            </a:pPr>
            <a:r>
              <a:rPr b="1" lang="en-US"/>
              <a:t>New Students (being mentored)</a:t>
            </a:r>
            <a:endParaRPr b="1"/>
          </a:p>
          <a:p>
            <a:pPr indent="-228593" lvl="0" marL="228593" rtl="0" algn="l">
              <a:lnSpc>
                <a:spcPct val="90000"/>
              </a:lnSpc>
              <a:spcBef>
                <a:spcPts val="1000"/>
              </a:spcBef>
              <a:spcAft>
                <a:spcPts val="0"/>
              </a:spcAft>
              <a:buClr>
                <a:schemeClr val="dk1"/>
              </a:buClr>
              <a:buSzPts val="2400"/>
              <a:buChar char="•"/>
            </a:pPr>
            <a:r>
              <a:rPr lang="en-US"/>
              <a:t>Receive advice and guidance</a:t>
            </a:r>
            <a:r>
              <a:rPr lang="en-US"/>
              <a:t> from students who have had more experience in university</a:t>
            </a:r>
            <a:endParaRPr/>
          </a:p>
          <a:p>
            <a:pPr indent="-228593" lvl="0" marL="228593" rtl="0" algn="l">
              <a:lnSpc>
                <a:spcPct val="90000"/>
              </a:lnSpc>
              <a:spcBef>
                <a:spcPts val="1000"/>
              </a:spcBef>
              <a:spcAft>
                <a:spcPts val="0"/>
              </a:spcAft>
              <a:buSzPts val="2400"/>
              <a:buChar char="•"/>
            </a:pPr>
            <a:r>
              <a:rPr lang="en-US"/>
              <a:t>Learn about resources and supports</a:t>
            </a:r>
            <a:endParaRPr/>
          </a:p>
          <a:p>
            <a:pPr indent="-228593" lvl="0" marL="228593" rtl="0" algn="l">
              <a:lnSpc>
                <a:spcPct val="90000"/>
              </a:lnSpc>
              <a:spcBef>
                <a:spcPts val="1000"/>
              </a:spcBef>
              <a:spcAft>
                <a:spcPts val="0"/>
              </a:spcAft>
              <a:buSzPts val="2400"/>
              <a:buChar char="•"/>
            </a:pPr>
            <a:r>
              <a:rPr lang="en-US"/>
              <a:t>Have access to peers who can actively listen</a:t>
            </a:r>
            <a:endParaRPr/>
          </a:p>
          <a:p>
            <a:pPr indent="-228593" lvl="0" marL="228593" rtl="0" algn="l">
              <a:lnSpc>
                <a:spcPct val="90000"/>
              </a:lnSpc>
              <a:spcBef>
                <a:spcPts val="1000"/>
              </a:spcBef>
              <a:spcAft>
                <a:spcPts val="0"/>
              </a:spcAft>
              <a:buSzPts val="2400"/>
              <a:buChar char="•"/>
            </a:pPr>
            <a:r>
              <a:rPr lang="en-US"/>
              <a:t>Develop a sense of connection to community</a:t>
            </a:r>
            <a:endParaRPr/>
          </a:p>
        </p:txBody>
      </p:sp>
      <p:sp>
        <p:nvSpPr>
          <p:cNvPr id="98" name="Google Shape;98;p16"/>
          <p:cNvSpPr txBox="1"/>
          <p:nvPr>
            <p:ph type="title"/>
          </p:nvPr>
        </p:nvSpPr>
        <p:spPr>
          <a:xfrm>
            <a:off x="1187117" y="818348"/>
            <a:ext cx="10166683" cy="5474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5496"/>
              </a:buClr>
              <a:buSzPts val="3600"/>
              <a:buFont typeface="Arial"/>
              <a:buNone/>
            </a:pPr>
            <a:r>
              <a:rPr lang="en-US"/>
              <a:t>Benefits of Peer Mentoring</a:t>
            </a:r>
            <a:endParaRPr/>
          </a:p>
        </p:txBody>
      </p:sp>
      <p:sp>
        <p:nvSpPr>
          <p:cNvPr id="99" name="Google Shape;99;p16"/>
          <p:cNvSpPr txBox="1"/>
          <p:nvPr>
            <p:ph idx="1" type="body"/>
          </p:nvPr>
        </p:nvSpPr>
        <p:spPr>
          <a:xfrm>
            <a:off x="6763800" y="1571450"/>
            <a:ext cx="4940400" cy="3734700"/>
          </a:xfrm>
          <a:prstGeom prst="rect">
            <a:avLst/>
          </a:prstGeom>
          <a:noFill/>
          <a:ln>
            <a:noFill/>
          </a:ln>
        </p:spPr>
        <p:txBody>
          <a:bodyPr anchorCtr="0" anchor="t" bIns="45700" lIns="91425" spcFirstLastPara="1" rIns="91425" wrap="square" tIns="45700">
            <a:noAutofit/>
          </a:bodyPr>
          <a:lstStyle/>
          <a:p>
            <a:pPr indent="0" lvl="0" marL="228593" rtl="0" algn="l">
              <a:lnSpc>
                <a:spcPct val="90000"/>
              </a:lnSpc>
              <a:spcBef>
                <a:spcPts val="0"/>
              </a:spcBef>
              <a:spcAft>
                <a:spcPts val="0"/>
              </a:spcAft>
              <a:buNone/>
            </a:pPr>
            <a:r>
              <a:rPr b="1" lang="en-US"/>
              <a:t>Peer Mentors/Helpers</a:t>
            </a:r>
            <a:endParaRPr b="1"/>
          </a:p>
          <a:p>
            <a:pPr indent="-228593" lvl="0" marL="228593" rtl="0" algn="l">
              <a:lnSpc>
                <a:spcPct val="100000"/>
              </a:lnSpc>
              <a:spcBef>
                <a:spcPts val="0"/>
              </a:spcBef>
              <a:spcAft>
                <a:spcPts val="0"/>
              </a:spcAft>
              <a:buClr>
                <a:schemeClr val="dk1"/>
              </a:buClr>
              <a:buSzPts val="2400"/>
              <a:buChar char="•"/>
            </a:pPr>
            <a:r>
              <a:rPr lang="en-US"/>
              <a:t>Give back to the community by supporting someone as they transition into a new environment</a:t>
            </a:r>
            <a:endParaRPr/>
          </a:p>
          <a:p>
            <a:pPr indent="-228593" lvl="0" marL="228593" rtl="0" algn="l">
              <a:lnSpc>
                <a:spcPct val="100000"/>
              </a:lnSpc>
              <a:spcBef>
                <a:spcPts val="1000"/>
              </a:spcBef>
              <a:spcAft>
                <a:spcPts val="0"/>
              </a:spcAft>
              <a:buClr>
                <a:schemeClr val="dk1"/>
              </a:buClr>
              <a:buSzPts val="2400"/>
              <a:buChar char="•"/>
            </a:pPr>
            <a:r>
              <a:rPr lang="en-US"/>
              <a:t>Learn and practice </a:t>
            </a:r>
            <a:r>
              <a:rPr lang="en-US"/>
              <a:t>transferable</a:t>
            </a:r>
            <a:r>
              <a:rPr lang="en-US"/>
              <a:t> skills that can be used in the workplace</a:t>
            </a:r>
            <a:endParaRPr/>
          </a:p>
          <a:p>
            <a:pPr indent="-228593" lvl="0" marL="228593" rtl="0" algn="l">
              <a:lnSpc>
                <a:spcPct val="100000"/>
              </a:lnSpc>
              <a:spcBef>
                <a:spcPts val="1000"/>
              </a:spcBef>
              <a:spcAft>
                <a:spcPts val="1000"/>
              </a:spcAft>
              <a:buSzPts val="2400"/>
              <a:buChar char="•"/>
            </a:pPr>
            <a:r>
              <a:rPr lang="en-US"/>
              <a:t>Make connections on campus and with your peers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7"/>
          <p:cNvSpPr txBox="1"/>
          <p:nvPr>
            <p:ph type="title"/>
          </p:nvPr>
        </p:nvSpPr>
        <p:spPr>
          <a:xfrm>
            <a:off x="1187117" y="818348"/>
            <a:ext cx="10166683" cy="5474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5496"/>
              </a:buClr>
              <a:buSzPts val="3600"/>
              <a:buFont typeface="Arial"/>
              <a:buNone/>
            </a:pPr>
            <a:r>
              <a:rPr lang="en-US"/>
              <a:t>Transferable</a:t>
            </a:r>
            <a:r>
              <a:rPr lang="en-US"/>
              <a:t> Skills</a:t>
            </a:r>
            <a:endParaRPr/>
          </a:p>
        </p:txBody>
      </p:sp>
      <p:sp>
        <p:nvSpPr>
          <p:cNvPr id="106" name="Google Shape;106;p17"/>
          <p:cNvSpPr/>
          <p:nvPr/>
        </p:nvSpPr>
        <p:spPr>
          <a:xfrm>
            <a:off x="0" y="4881666"/>
            <a:ext cx="12192000" cy="20318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 name="Google Shape;107;p17"/>
          <p:cNvPicPr preferRelativeResize="0"/>
          <p:nvPr/>
        </p:nvPicPr>
        <p:blipFill rotWithShape="1">
          <a:blip r:embed="rId3">
            <a:alphaModFix/>
          </a:blip>
          <a:srcRect b="0" l="0" r="0" t="0"/>
          <a:stretch/>
        </p:blipFill>
        <p:spPr>
          <a:xfrm>
            <a:off x="8791616" y="3916718"/>
            <a:ext cx="1528763" cy="1604963"/>
          </a:xfrm>
          <a:prstGeom prst="rect">
            <a:avLst/>
          </a:prstGeom>
          <a:noFill/>
          <a:ln>
            <a:noFill/>
          </a:ln>
        </p:spPr>
      </p:pic>
      <p:pic>
        <p:nvPicPr>
          <p:cNvPr id="108" name="Google Shape;108;p17"/>
          <p:cNvPicPr preferRelativeResize="0"/>
          <p:nvPr/>
        </p:nvPicPr>
        <p:blipFill rotWithShape="1">
          <a:blip r:embed="rId4">
            <a:alphaModFix/>
          </a:blip>
          <a:srcRect b="0" l="0" r="0" t="0"/>
          <a:stretch/>
        </p:blipFill>
        <p:spPr>
          <a:xfrm>
            <a:off x="5334633" y="4075416"/>
            <a:ext cx="1871663" cy="1528763"/>
          </a:xfrm>
          <a:prstGeom prst="rect">
            <a:avLst/>
          </a:prstGeom>
          <a:noFill/>
          <a:ln>
            <a:noFill/>
          </a:ln>
        </p:spPr>
      </p:pic>
      <p:pic>
        <p:nvPicPr>
          <p:cNvPr id="109" name="Google Shape;109;p17"/>
          <p:cNvPicPr preferRelativeResize="0"/>
          <p:nvPr/>
        </p:nvPicPr>
        <p:blipFill rotWithShape="1">
          <a:blip r:embed="rId5">
            <a:alphaModFix/>
          </a:blip>
          <a:srcRect b="0" l="0" r="0" t="0"/>
          <a:stretch/>
        </p:blipFill>
        <p:spPr>
          <a:xfrm>
            <a:off x="6676736" y="1507236"/>
            <a:ext cx="1871663" cy="1909763"/>
          </a:xfrm>
          <a:prstGeom prst="rect">
            <a:avLst/>
          </a:prstGeom>
          <a:noFill/>
          <a:ln>
            <a:noFill/>
          </a:ln>
        </p:spPr>
      </p:pic>
      <p:pic>
        <p:nvPicPr>
          <p:cNvPr id="110" name="Google Shape;110;p17"/>
          <p:cNvPicPr preferRelativeResize="0"/>
          <p:nvPr/>
        </p:nvPicPr>
        <p:blipFill rotWithShape="1">
          <a:blip r:embed="rId6">
            <a:alphaModFix/>
          </a:blip>
          <a:srcRect b="0" l="0" r="0" t="0"/>
          <a:stretch/>
        </p:blipFill>
        <p:spPr>
          <a:xfrm>
            <a:off x="1187117" y="1786057"/>
            <a:ext cx="1490663" cy="1452563"/>
          </a:xfrm>
          <a:prstGeom prst="rect">
            <a:avLst/>
          </a:prstGeom>
          <a:noFill/>
          <a:ln>
            <a:noFill/>
          </a:ln>
        </p:spPr>
      </p:pic>
      <p:pic>
        <p:nvPicPr>
          <p:cNvPr id="111" name="Google Shape;111;p17"/>
          <p:cNvPicPr preferRelativeResize="0"/>
          <p:nvPr/>
        </p:nvPicPr>
        <p:blipFill rotWithShape="1">
          <a:blip r:embed="rId7">
            <a:alphaModFix/>
          </a:blip>
          <a:srcRect b="0" l="0" r="0" t="0"/>
          <a:stretch/>
        </p:blipFill>
        <p:spPr>
          <a:xfrm>
            <a:off x="4066459" y="1575548"/>
            <a:ext cx="1643063" cy="1757363"/>
          </a:xfrm>
          <a:prstGeom prst="rect">
            <a:avLst/>
          </a:prstGeom>
          <a:noFill/>
          <a:ln>
            <a:noFill/>
          </a:ln>
        </p:spPr>
      </p:pic>
      <p:pic>
        <p:nvPicPr>
          <p:cNvPr id="112" name="Google Shape;112;p17"/>
          <p:cNvPicPr preferRelativeResize="0"/>
          <p:nvPr/>
        </p:nvPicPr>
        <p:blipFill rotWithShape="1">
          <a:blip r:embed="rId8">
            <a:alphaModFix/>
          </a:blip>
          <a:srcRect b="0" l="0" r="0" t="0"/>
          <a:stretch/>
        </p:blipFill>
        <p:spPr>
          <a:xfrm>
            <a:off x="9265451" y="1495615"/>
            <a:ext cx="1833563" cy="1871663"/>
          </a:xfrm>
          <a:prstGeom prst="rect">
            <a:avLst/>
          </a:prstGeom>
          <a:noFill/>
          <a:ln>
            <a:noFill/>
          </a:ln>
        </p:spPr>
      </p:pic>
      <p:pic>
        <p:nvPicPr>
          <p:cNvPr id="113" name="Google Shape;113;p17"/>
          <p:cNvPicPr preferRelativeResize="0"/>
          <p:nvPr/>
        </p:nvPicPr>
        <p:blipFill rotWithShape="1">
          <a:blip r:embed="rId9">
            <a:alphaModFix/>
          </a:blip>
          <a:srcRect b="0" l="0" r="0" t="0"/>
          <a:stretch/>
        </p:blipFill>
        <p:spPr>
          <a:xfrm>
            <a:off x="2058501" y="4163532"/>
            <a:ext cx="1423988" cy="1352550"/>
          </a:xfrm>
          <a:prstGeom prst="rect">
            <a:avLst/>
          </a:prstGeom>
          <a:noFill/>
          <a:ln>
            <a:noFill/>
          </a:ln>
        </p:spPr>
      </p:pic>
      <p:sp>
        <p:nvSpPr>
          <p:cNvPr id="114" name="Google Shape;114;p17"/>
          <p:cNvSpPr/>
          <p:nvPr/>
        </p:nvSpPr>
        <p:spPr>
          <a:xfrm>
            <a:off x="565729" y="3310990"/>
            <a:ext cx="273344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Self-Management</a:t>
            </a:r>
            <a:endParaRPr b="1" sz="1800">
              <a:solidFill>
                <a:schemeClr val="dk1"/>
              </a:solidFill>
              <a:latin typeface="Arial"/>
              <a:ea typeface="Arial"/>
              <a:cs typeface="Arial"/>
              <a:sym typeface="Arial"/>
            </a:endParaRPr>
          </a:p>
        </p:txBody>
      </p:sp>
      <p:sp>
        <p:nvSpPr>
          <p:cNvPr id="115" name="Google Shape;115;p17"/>
          <p:cNvSpPr/>
          <p:nvPr/>
        </p:nvSpPr>
        <p:spPr>
          <a:xfrm>
            <a:off x="3958879" y="3310991"/>
            <a:ext cx="182614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Leadership</a:t>
            </a:r>
            <a:endParaRPr b="1" sz="1800">
              <a:solidFill>
                <a:schemeClr val="dk1"/>
              </a:solidFill>
              <a:latin typeface="Arial"/>
              <a:ea typeface="Arial"/>
              <a:cs typeface="Arial"/>
              <a:sym typeface="Arial"/>
            </a:endParaRPr>
          </a:p>
        </p:txBody>
      </p:sp>
      <p:sp>
        <p:nvSpPr>
          <p:cNvPr id="116" name="Google Shape;116;p17"/>
          <p:cNvSpPr/>
          <p:nvPr/>
        </p:nvSpPr>
        <p:spPr>
          <a:xfrm>
            <a:off x="6717931" y="3214738"/>
            <a:ext cx="178927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Planning &amp;</a:t>
            </a:r>
            <a:br>
              <a:rPr b="1" lang="en-US" sz="2400">
                <a:solidFill>
                  <a:schemeClr val="dk1"/>
                </a:solidFill>
                <a:latin typeface="Arial"/>
                <a:ea typeface="Arial"/>
                <a:cs typeface="Arial"/>
                <a:sym typeface="Arial"/>
              </a:rPr>
            </a:br>
            <a:r>
              <a:rPr b="1" lang="en-US" sz="2400">
                <a:solidFill>
                  <a:schemeClr val="dk1"/>
                </a:solidFill>
                <a:latin typeface="Arial"/>
                <a:ea typeface="Arial"/>
                <a:cs typeface="Arial"/>
                <a:sym typeface="Arial"/>
              </a:rPr>
              <a:t>Organizing</a:t>
            </a:r>
            <a:endParaRPr b="1" sz="1800">
              <a:solidFill>
                <a:schemeClr val="dk1"/>
              </a:solidFill>
              <a:latin typeface="Arial"/>
              <a:ea typeface="Arial"/>
              <a:cs typeface="Arial"/>
              <a:sym typeface="Arial"/>
            </a:endParaRPr>
          </a:p>
        </p:txBody>
      </p:sp>
      <p:sp>
        <p:nvSpPr>
          <p:cNvPr id="117" name="Google Shape;117;p17"/>
          <p:cNvSpPr/>
          <p:nvPr/>
        </p:nvSpPr>
        <p:spPr>
          <a:xfrm>
            <a:off x="9427716" y="3385492"/>
            <a:ext cx="168469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Teamwork</a:t>
            </a:r>
            <a:endParaRPr b="1" sz="1800">
              <a:solidFill>
                <a:schemeClr val="dk1"/>
              </a:solidFill>
              <a:latin typeface="Arial"/>
              <a:ea typeface="Arial"/>
              <a:cs typeface="Arial"/>
              <a:sym typeface="Arial"/>
            </a:endParaRPr>
          </a:p>
        </p:txBody>
      </p:sp>
      <p:sp>
        <p:nvSpPr>
          <p:cNvPr id="118" name="Google Shape;118;p17"/>
          <p:cNvSpPr/>
          <p:nvPr/>
        </p:nvSpPr>
        <p:spPr>
          <a:xfrm>
            <a:off x="1155450" y="5560475"/>
            <a:ext cx="32301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rPr>
              <a:t>Critical Thinking and Decision Making</a:t>
            </a:r>
            <a:endParaRPr b="1" sz="1800">
              <a:solidFill>
                <a:schemeClr val="dk1"/>
              </a:solidFill>
              <a:latin typeface="Arial"/>
              <a:ea typeface="Arial"/>
              <a:cs typeface="Arial"/>
              <a:sym typeface="Arial"/>
            </a:endParaRPr>
          </a:p>
        </p:txBody>
      </p:sp>
      <p:sp>
        <p:nvSpPr>
          <p:cNvPr id="119" name="Google Shape;119;p17"/>
          <p:cNvSpPr/>
          <p:nvPr/>
        </p:nvSpPr>
        <p:spPr>
          <a:xfrm>
            <a:off x="4550055" y="5591252"/>
            <a:ext cx="344081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Communication</a:t>
            </a:r>
            <a:br>
              <a:rPr b="1" lang="en-US" sz="2400">
                <a:solidFill>
                  <a:schemeClr val="dk1"/>
                </a:solidFill>
                <a:latin typeface="Arial"/>
                <a:ea typeface="Arial"/>
                <a:cs typeface="Arial"/>
                <a:sym typeface="Arial"/>
              </a:rPr>
            </a:br>
            <a:r>
              <a:rPr lang="en-US" sz="2000">
                <a:solidFill>
                  <a:schemeClr val="dk1"/>
                </a:solidFill>
                <a:latin typeface="Arial"/>
                <a:ea typeface="Arial"/>
                <a:cs typeface="Arial"/>
                <a:sym typeface="Arial"/>
              </a:rPr>
              <a:t>Verbal</a:t>
            </a:r>
            <a:r>
              <a:rPr lang="en-US" sz="2000">
                <a:solidFill>
                  <a:schemeClr val="dk1"/>
                </a:solidFill>
              </a:rPr>
              <a:t> and Non-verbal</a:t>
            </a:r>
            <a:endParaRPr sz="1600">
              <a:solidFill>
                <a:schemeClr val="dk1"/>
              </a:solidFill>
              <a:latin typeface="Arial"/>
              <a:ea typeface="Arial"/>
              <a:cs typeface="Arial"/>
              <a:sym typeface="Arial"/>
            </a:endParaRPr>
          </a:p>
        </p:txBody>
      </p:sp>
      <p:sp>
        <p:nvSpPr>
          <p:cNvPr id="120" name="Google Shape;120;p17"/>
          <p:cNvSpPr/>
          <p:nvPr/>
        </p:nvSpPr>
        <p:spPr>
          <a:xfrm>
            <a:off x="8532320" y="5591252"/>
            <a:ext cx="20475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Intercultural </a:t>
            </a:r>
            <a:br>
              <a:rPr b="1" lang="en-US" sz="2400">
                <a:solidFill>
                  <a:schemeClr val="dk1"/>
                </a:solidFill>
                <a:latin typeface="Arial"/>
                <a:ea typeface="Arial"/>
                <a:cs typeface="Arial"/>
                <a:sym typeface="Arial"/>
              </a:rPr>
            </a:br>
            <a:r>
              <a:rPr b="1" lang="en-US" sz="2400">
                <a:solidFill>
                  <a:schemeClr val="dk1"/>
                </a:solidFill>
                <a:latin typeface="Arial"/>
                <a:ea typeface="Arial"/>
                <a:cs typeface="Arial"/>
                <a:sym typeface="Arial"/>
              </a:rPr>
              <a:t>Competence</a:t>
            </a:r>
            <a:br>
              <a:rPr b="1" lang="en-US" sz="2400">
                <a:solidFill>
                  <a:schemeClr val="dk1"/>
                </a:solidFill>
                <a:latin typeface="Arial"/>
                <a:ea typeface="Arial"/>
                <a:cs typeface="Arial"/>
                <a:sym typeface="Arial"/>
              </a:rPr>
            </a:br>
            <a:endParaRPr sz="16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g8bc26e1b05_0_33"/>
          <p:cNvSpPr txBox="1"/>
          <p:nvPr>
            <p:ph type="title"/>
          </p:nvPr>
        </p:nvSpPr>
        <p:spPr>
          <a:xfrm>
            <a:off x="1076853" y="2514673"/>
            <a:ext cx="10038300" cy="54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F5496"/>
              </a:buClr>
              <a:buSzPts val="3600"/>
              <a:buFont typeface="Arial"/>
              <a:buNone/>
            </a:pPr>
            <a:r>
              <a:rPr lang="en-US"/>
              <a:t>Panel Discussion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g823ed1b907_0_1"/>
          <p:cNvSpPr txBox="1"/>
          <p:nvPr>
            <p:ph type="title"/>
          </p:nvPr>
        </p:nvSpPr>
        <p:spPr>
          <a:xfrm>
            <a:off x="1076853" y="2514673"/>
            <a:ext cx="10038300" cy="54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F5496"/>
              </a:buClr>
              <a:buSzPts val="3600"/>
              <a:buFont typeface="Arial"/>
              <a:buNone/>
            </a:pPr>
            <a:r>
              <a:rPr b="0" lang="en-US"/>
              <a:t>Tell us about yourself and your experience with peer mentoring programs.</a:t>
            </a:r>
            <a:endParaRPr b="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g823ed1b907_0_6"/>
          <p:cNvSpPr txBox="1"/>
          <p:nvPr>
            <p:ph type="title"/>
          </p:nvPr>
        </p:nvSpPr>
        <p:spPr>
          <a:xfrm>
            <a:off x="1076853" y="2514673"/>
            <a:ext cx="10038300" cy="54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F5496"/>
              </a:buClr>
              <a:buSzPts val="3600"/>
              <a:buFont typeface="Arial"/>
              <a:buNone/>
            </a:pPr>
            <a:r>
              <a:rPr b="0" lang="en-US"/>
              <a:t>Why did you decide to join a peer mentoring program?</a:t>
            </a:r>
            <a:endParaRPr b="0"/>
          </a:p>
        </p:txBody>
      </p:sp>
    </p:spTree>
  </p:cSld>
  <p:clrMapOvr>
    <a:masterClrMapping/>
  </p:clrMapOvr>
</p:sld>
</file>

<file path=ppt/theme/theme1.xml><?xml version="1.0" encoding="utf-8"?>
<a:theme xmlns:a="http://schemas.openxmlformats.org/drawingml/2006/main" xmlns:r="http://schemas.openxmlformats.org/officeDocument/2006/relationships" name="UM Presentation Theme - W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2019-07-16T20:03:40Z</dcterms:created>
  <dc:creator>Kanisha Szekely</dc:creator>
</cp:coreProperties>
</file>